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5"/>
  </p:notesMasterIdLst>
  <p:sldIdLst>
    <p:sldId id="386" r:id="rId2"/>
    <p:sldId id="387" r:id="rId3"/>
    <p:sldId id="302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85" r:id="rId30"/>
    <p:sldId id="263" r:id="rId31"/>
    <p:sldId id="265" r:id="rId32"/>
    <p:sldId id="266" r:id="rId33"/>
    <p:sldId id="267" r:id="rId34"/>
    <p:sldId id="268" r:id="rId35"/>
    <p:sldId id="273" r:id="rId36"/>
    <p:sldId id="269" r:id="rId37"/>
    <p:sldId id="274" r:id="rId38"/>
    <p:sldId id="272" r:id="rId39"/>
    <p:sldId id="275" r:id="rId40"/>
    <p:sldId id="270" r:id="rId41"/>
    <p:sldId id="284" r:id="rId42"/>
    <p:sldId id="286" r:id="rId43"/>
    <p:sldId id="283" r:id="rId44"/>
    <p:sldId id="285" r:id="rId45"/>
    <p:sldId id="287" r:id="rId46"/>
    <p:sldId id="289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338" r:id="rId57"/>
    <p:sldId id="339" r:id="rId58"/>
    <p:sldId id="340" r:id="rId59"/>
    <p:sldId id="341" r:id="rId60"/>
    <p:sldId id="342" r:id="rId61"/>
    <p:sldId id="343" r:id="rId62"/>
    <p:sldId id="344" r:id="rId63"/>
    <p:sldId id="345" r:id="rId64"/>
    <p:sldId id="346" r:id="rId65"/>
    <p:sldId id="347" r:id="rId66"/>
    <p:sldId id="301" r:id="rId67"/>
    <p:sldId id="277" r:id="rId68"/>
    <p:sldId id="278" r:id="rId69"/>
    <p:sldId id="291" r:id="rId70"/>
    <p:sldId id="292" r:id="rId71"/>
    <p:sldId id="293" r:id="rId72"/>
    <p:sldId id="279" r:id="rId73"/>
    <p:sldId id="280" r:id="rId74"/>
    <p:sldId id="281" r:id="rId75"/>
    <p:sldId id="294" r:id="rId76"/>
    <p:sldId id="282" r:id="rId77"/>
    <p:sldId id="295" r:id="rId78"/>
    <p:sldId id="296" r:id="rId79"/>
    <p:sldId id="297" r:id="rId80"/>
    <p:sldId id="298" r:id="rId81"/>
    <p:sldId id="299" r:id="rId82"/>
    <p:sldId id="288" r:id="rId83"/>
    <p:sldId id="290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  <p:sldId id="371" r:id="rId108"/>
    <p:sldId id="372" r:id="rId109"/>
    <p:sldId id="276" r:id="rId110"/>
    <p:sldId id="373" r:id="rId111"/>
    <p:sldId id="374" r:id="rId112"/>
    <p:sldId id="375" r:id="rId113"/>
    <p:sldId id="376" r:id="rId114"/>
    <p:sldId id="377" r:id="rId115"/>
    <p:sldId id="378" r:id="rId116"/>
    <p:sldId id="379" r:id="rId117"/>
    <p:sldId id="380" r:id="rId118"/>
    <p:sldId id="381" r:id="rId119"/>
    <p:sldId id="271" r:id="rId120"/>
    <p:sldId id="382" r:id="rId121"/>
    <p:sldId id="383" r:id="rId122"/>
    <p:sldId id="384" r:id="rId123"/>
    <p:sldId id="300" r:id="rId1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89D3E03-9686-486F-838B-45FF21B80F98}">
          <p14:sldIdLst>
            <p14:sldId id="386"/>
            <p14:sldId id="387"/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85"/>
            <p14:sldId id="263"/>
            <p14:sldId id="265"/>
            <p14:sldId id="266"/>
            <p14:sldId id="267"/>
            <p14:sldId id="268"/>
            <p14:sldId id="273"/>
            <p14:sldId id="269"/>
            <p14:sldId id="274"/>
            <p14:sldId id="272"/>
            <p14:sldId id="275"/>
            <p14:sldId id="270"/>
            <p14:sldId id="284"/>
            <p14:sldId id="286"/>
            <p14:sldId id="283"/>
            <p14:sldId id="285"/>
            <p14:sldId id="287"/>
            <p14:sldId id="289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</p14:sldIdLst>
        </p14:section>
        <p14:section name="---------" id="{EDC9BD4E-D2EB-48A8-90E9-A731445F43BB}">
          <p14:sldIdLst>
            <p14:sldId id="301"/>
            <p14:sldId id="277"/>
            <p14:sldId id="278"/>
            <p14:sldId id="291"/>
            <p14:sldId id="292"/>
            <p14:sldId id="293"/>
            <p14:sldId id="279"/>
            <p14:sldId id="280"/>
            <p14:sldId id="281"/>
            <p14:sldId id="294"/>
            <p14:sldId id="282"/>
            <p14:sldId id="295"/>
            <p14:sldId id="296"/>
            <p14:sldId id="297"/>
            <p14:sldId id="298"/>
            <p14:sldId id="299"/>
            <p14:sldId id="288"/>
            <p14:sldId id="290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276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271"/>
            <p14:sldId id="382"/>
            <p14:sldId id="383"/>
            <p14:sldId id="384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ST" initials="S" lastIdx="2" clrIdx="0">
    <p:extLst>
      <p:ext uri="{19B8F6BF-5375-455C-9EA6-DF929625EA0E}">
        <p15:presenceInfo xmlns:p15="http://schemas.microsoft.com/office/powerpoint/2012/main" userId="SIS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28B"/>
    <a:srgbClr val="382F52"/>
    <a:srgbClr val="130B30"/>
    <a:srgbClr val="AC665F"/>
    <a:srgbClr val="854C67"/>
    <a:srgbClr val="543B5B"/>
    <a:srgbClr val="B24059"/>
    <a:srgbClr val="9C98AA"/>
    <a:srgbClr val="221A42"/>
    <a:srgbClr val="670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83" autoAdjust="0"/>
    <p:restoredTop sz="94660"/>
  </p:normalViewPr>
  <p:slideViewPr>
    <p:cSldViewPr showGuides="1">
      <p:cViewPr>
        <p:scale>
          <a:sx n="75" d="100"/>
          <a:sy n="75" d="100"/>
        </p:scale>
        <p:origin x="1493" y="355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DA3C7-EAF8-4F84-8C98-E9E03C690D3C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2EDF2-45A7-4566-9AE6-3D17D984E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0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59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725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90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376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708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939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327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237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908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265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86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59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478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715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450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592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59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592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7717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632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97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7717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632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3410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3577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8437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2292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0061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1295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542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0188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267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4631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0401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6325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9107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3267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9365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771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19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377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 flip="none" rotWithShape="1">
          <a:gsLst>
            <a:gs pos="36000">
              <a:srgbClr val="221A42"/>
            </a:gs>
            <a:gs pos="100000">
              <a:srgbClr val="854C67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 userDrawn="1"/>
        </p:nvSpPr>
        <p:spPr>
          <a:xfrm flipV="1">
            <a:off x="3354011" y="113089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 flipV="1">
            <a:off x="8466579" y="1844824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 userDrawn="1"/>
        </p:nvSpPr>
        <p:spPr>
          <a:xfrm flipV="1">
            <a:off x="6954411" y="437125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 userDrawn="1"/>
        </p:nvSpPr>
        <p:spPr>
          <a:xfrm flipV="1">
            <a:off x="3347864" y="5517232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 userDrawn="1"/>
        </p:nvSpPr>
        <p:spPr>
          <a:xfrm flipV="1">
            <a:off x="539552" y="4299243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 userDrawn="1"/>
        </p:nvSpPr>
        <p:spPr>
          <a:xfrm flipV="1">
            <a:off x="2626023" y="3184923"/>
            <a:ext cx="3905250" cy="2196702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</a:srgbClr>
              </a:gs>
              <a:gs pos="76000">
                <a:srgbClr val="AC665F">
                  <a:alpha val="0"/>
                </a:srgbClr>
              </a:gs>
            </a:gsLst>
            <a:lin ang="5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" name="원호 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1526468"/>
              <a:gd name="adj2" fmla="val 2084358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7816" y="3007625"/>
            <a:ext cx="5261664" cy="842750"/>
          </a:xfrm>
          <a:noFill/>
        </p:spPr>
        <p:txBody>
          <a:bodyPr anchor="ctr">
            <a:normAutofit/>
          </a:bodyPr>
          <a:lstStyle>
            <a:lvl1pPr algn="dist">
              <a:lnSpc>
                <a:spcPct val="100000"/>
              </a:lnSpc>
              <a:defRPr sz="36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4679" y="2616236"/>
            <a:ext cx="2783842" cy="369714"/>
          </a:xfrm>
        </p:spPr>
        <p:txBody>
          <a:bodyPr>
            <a:noAutofit/>
          </a:bodyPr>
          <a:lstStyle>
            <a:lvl1pPr marL="0" indent="0" algn="dist">
              <a:lnSpc>
                <a:spcPct val="100000"/>
              </a:lnSpc>
              <a:buNone/>
              <a:defRPr sz="14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FREE TEMPLATE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0" y="3894820"/>
            <a:ext cx="2743200" cy="313592"/>
          </a:xfrm>
        </p:spPr>
        <p:txBody>
          <a:bodyPr>
            <a:normAutofit/>
          </a:bodyPr>
          <a:lstStyle>
            <a:lvl1pPr marL="0" indent="0" algn="dist">
              <a:buNone/>
              <a:defRPr sz="12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/>
              <a:t>RELEASED</a:t>
            </a:r>
          </a:p>
        </p:txBody>
      </p:sp>
      <p:sp>
        <p:nvSpPr>
          <p:cNvPr id="21" name="내용 개체 틀 20"/>
          <p:cNvSpPr>
            <a:spLocks noGrp="1"/>
          </p:cNvSpPr>
          <p:nvPr>
            <p:ph sz="quarter" idx="11" hasCustomPrompt="1"/>
          </p:nvPr>
        </p:nvSpPr>
        <p:spPr>
          <a:xfrm>
            <a:off x="3389909" y="6337968"/>
            <a:ext cx="2367954" cy="28733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lIns="216000" tIns="0" rIns="216000" bIns="0" rtlCol="0" anchor="ctr">
            <a:normAutofit/>
          </a:bodyPr>
          <a:lstStyle>
            <a:lvl1pPr algn="dist">
              <a:defRPr lang="ko-KR" altLang="en-US" sz="1000" b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 indent="0" algn="dist">
              <a:buNone/>
            </a:pPr>
            <a:r>
              <a:rPr lang="en-US" altLang="ko-KR" dirty="0"/>
              <a:t>ADSTORE.TISTORY.COM</a:t>
            </a:r>
            <a:endParaRPr lang="ko-KR" altLang="en-US" dirty="0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469111" y="6279419"/>
            <a:ext cx="205778" cy="410016"/>
            <a:chOff x="3350134" y="6333240"/>
            <a:chExt cx="2341660" cy="29580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3350134" y="63332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3350134" y="66290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원호 30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3839032"/>
              <a:gd name="adj2" fmla="val 1005399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원호 3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307809"/>
              <a:gd name="adj2" fmla="val 3434644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529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 userDrawn="1"/>
        </p:nvSpPr>
        <p:spPr>
          <a:xfrm>
            <a:off x="3273301" y="190335"/>
            <a:ext cx="2592666" cy="5771117"/>
          </a:xfrm>
          <a:prstGeom prst="roundRect">
            <a:avLst>
              <a:gd name="adj" fmla="val 2016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rgbClr val="FCE28B">
                  <a:alpha val="82000"/>
                  <a:lumMod val="20000"/>
                  <a:lumOff val="8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30476" y="2762250"/>
            <a:ext cx="2078316" cy="2880222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kern="1200" dirty="0" smtClean="0"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273301" y="6362702"/>
            <a:ext cx="259266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ADSTORE.TISTORY.COM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167" y="910710"/>
            <a:ext cx="1846370" cy="37451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defRPr lang="en-US" altLang="en-US" sz="12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854C6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 flipV="1">
            <a:off x="1043608" y="588139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 userDrawn="1"/>
        </p:nvSpPr>
        <p:spPr>
          <a:xfrm flipV="1">
            <a:off x="7566778" y="865590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 userDrawn="1"/>
        </p:nvSpPr>
        <p:spPr>
          <a:xfrm flipV="1">
            <a:off x="6021609" y="571890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15863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 userDrawn="1"/>
        </p:nvSpPr>
        <p:spPr>
          <a:xfrm flipV="1">
            <a:off x="1749924" y="1100179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 userDrawn="1"/>
        </p:nvSpPr>
        <p:spPr>
          <a:xfrm flipV="1">
            <a:off x="1059784" y="6272880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 userDrawn="1"/>
        </p:nvGrpSpPr>
        <p:grpSpPr>
          <a:xfrm rot="9000000">
            <a:off x="6547841" y="2681770"/>
            <a:ext cx="2192025" cy="3211299"/>
            <a:chOff x="1112615" y="3130979"/>
            <a:chExt cx="1462261" cy="2142202"/>
          </a:xfrm>
        </p:grpSpPr>
        <p:sp>
          <p:nvSpPr>
            <p:cNvPr id="69" name="타원 68"/>
            <p:cNvSpPr/>
            <p:nvPr userDrawn="1"/>
          </p:nvSpPr>
          <p:spPr>
            <a:xfrm flipV="1">
              <a:off x="2513001" y="3345923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 userDrawn="1"/>
          </p:nvSpPr>
          <p:spPr>
            <a:xfrm flipV="1">
              <a:off x="1577008" y="31309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 userDrawn="1"/>
          </p:nvSpPr>
          <p:spPr>
            <a:xfrm flipV="1">
              <a:off x="2254465" y="374776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 userDrawn="1"/>
          </p:nvSpPr>
          <p:spPr>
            <a:xfrm flipV="1">
              <a:off x="2558719" y="5118474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타원 42"/>
          <p:cNvSpPr/>
          <p:nvPr userDrawn="1"/>
        </p:nvSpPr>
        <p:spPr>
          <a:xfrm flipV="1">
            <a:off x="3955814" y="1655033"/>
            <a:ext cx="18815" cy="18815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sm" len="sm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4148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559178"/>
            <a:ext cx="205778" cy="3602900"/>
            <a:chOff x="3350134" y="5992301"/>
            <a:chExt cx="2341660" cy="28087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5992301"/>
              <a:ext cx="2341660" cy="0"/>
            </a:xfrm>
            <a:prstGeom prst="line">
              <a:avLst/>
            </a:prstGeom>
            <a:ln w="12700" cap="rnd" cmpd="sng">
              <a:solidFill>
                <a:srgbClr val="854C67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0476" y="1931282"/>
            <a:ext cx="2078316" cy="47466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400" b="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87" name="타원 86"/>
          <p:cNvSpPr/>
          <p:nvPr userDrawn="1"/>
        </p:nvSpPr>
        <p:spPr>
          <a:xfrm flipV="1">
            <a:off x="1202750" y="2436014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 userDrawn="1"/>
        </p:nvGrpSpPr>
        <p:grpSpPr>
          <a:xfrm>
            <a:off x="539552" y="4893383"/>
            <a:ext cx="1582819" cy="506641"/>
            <a:chOff x="6165917" y="540907"/>
            <a:chExt cx="1582819" cy="506641"/>
          </a:xfrm>
        </p:grpSpPr>
        <p:sp>
          <p:nvSpPr>
            <p:cNvPr id="88" name="타원 87"/>
            <p:cNvSpPr/>
            <p:nvPr userDrawn="1"/>
          </p:nvSpPr>
          <p:spPr>
            <a:xfrm flipV="1">
              <a:off x="7084507" y="5409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 userDrawn="1"/>
          </p:nvSpPr>
          <p:spPr>
            <a:xfrm flipV="1">
              <a:off x="7719178" y="10179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 userDrawn="1"/>
          </p:nvSpPr>
          <p:spPr>
            <a:xfrm flipV="1">
              <a:off x="6165917" y="7242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/>
          <p:cNvGrpSpPr/>
          <p:nvPr userDrawn="1"/>
        </p:nvGrpSpPr>
        <p:grpSpPr>
          <a:xfrm rot="9000000">
            <a:off x="3663917" y="533841"/>
            <a:ext cx="2314087" cy="1440555"/>
            <a:chOff x="1112615" y="4589898"/>
            <a:chExt cx="1543684" cy="960966"/>
          </a:xfrm>
        </p:grpSpPr>
        <p:sp>
          <p:nvSpPr>
            <p:cNvPr id="96" name="타원 95"/>
            <p:cNvSpPr/>
            <p:nvPr userDrawn="1"/>
          </p:nvSpPr>
          <p:spPr>
            <a:xfrm flipV="1">
              <a:off x="2640142" y="55347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98" name="타원 97"/>
            <p:cNvSpPr/>
            <p:nvPr userDrawn="1"/>
          </p:nvSpPr>
          <p:spPr>
            <a:xfrm flipV="1">
              <a:off x="1795443" y="4589898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0" name="타원 99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138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28734" y="2878158"/>
            <a:ext cx="2078316" cy="3034488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528734" y="6362702"/>
            <a:ext cx="207831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ADSTORE.TISTORY.COM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9910" y="910710"/>
            <a:ext cx="2122700" cy="3745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07771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 userDrawn="1"/>
        </p:nvSpPr>
        <p:spPr>
          <a:xfrm flipV="1">
            <a:off x="3947722" y="1655033"/>
            <a:ext cx="18815" cy="18815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2406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636912"/>
            <a:ext cx="205778" cy="3525166"/>
            <a:chOff x="3350134" y="6052901"/>
            <a:chExt cx="2341660" cy="27481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605290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2842" y="1934040"/>
            <a:ext cx="2078316" cy="474662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ko-KR" altLang="en-US" sz="1400" b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pPr marL="0" lvl="0" indent="0" algn="dist">
              <a:lnSpc>
                <a:spcPct val="100000"/>
              </a:lnSpc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539552" y="533841"/>
            <a:ext cx="8200314" cy="5795921"/>
            <a:chOff x="539552" y="533841"/>
            <a:chExt cx="8200314" cy="5795921"/>
          </a:xfrm>
        </p:grpSpPr>
        <p:sp>
          <p:nvSpPr>
            <p:cNvPr id="40" name="타원 39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45" name="타원 44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69" name="타원 68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7" name="타원 86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88" name="타원 87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96" name="타원 9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98" name="타원 97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00" name="타원 99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78" name="직선 연결선 77"/>
          <p:cNvCxnSpPr/>
          <p:nvPr userDrawn="1"/>
        </p:nvCxnSpPr>
        <p:spPr>
          <a:xfrm flipH="1" flipV="1">
            <a:off x="2337162" y="4607411"/>
            <a:ext cx="628472" cy="375105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35459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>
          <a:gsLst>
            <a:gs pos="100000">
              <a:srgbClr val="854C67"/>
            </a:gs>
            <a:gs pos="34000">
              <a:srgbClr val="221A4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FEEL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THE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FEEL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THE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398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733623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1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/>
          </a:p>
          <a:p>
            <a:pPr marL="0" lvl="0" algn="ctr"/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15000"/>
              </a:schemeClr>
            </a:solidFill>
            <a:beve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62493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ADSTORE.TISTORY.COM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61411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2033404"/>
            <a:ext cx="6896100" cy="4419931"/>
          </a:xfrm>
          <a:prstGeom prst="roundRect">
            <a:avLst>
              <a:gd name="adj" fmla="val 16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/>
          </a:p>
          <a:p>
            <a:pPr marL="0" lvl="0" algn="ctr"/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8410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2898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cxnSp>
        <p:nvCxnSpPr>
          <p:cNvPr id="35" name="직선 연결선 34"/>
          <p:cNvCxnSpPr/>
          <p:nvPr userDrawn="1"/>
        </p:nvCxnSpPr>
        <p:spPr>
          <a:xfrm>
            <a:off x="3656347" y="6669360"/>
            <a:ext cx="401199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456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342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124744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85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27538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-1532" y="1228724"/>
            <a:ext cx="4584229" cy="56292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5608" y="6568821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ADSTORE.TISTORY.COM</a:t>
            </a:r>
            <a:endParaRPr 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323528" y="1985405"/>
            <a:ext cx="3995119" cy="35877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9" name="내용 개체 틀 46"/>
          <p:cNvSpPr>
            <a:spLocks noGrp="1"/>
          </p:cNvSpPr>
          <p:nvPr>
            <p:ph sz="quarter" idx="16"/>
          </p:nvPr>
        </p:nvSpPr>
        <p:spPr>
          <a:xfrm>
            <a:off x="4572000" y="1228724"/>
            <a:ext cx="4572000" cy="5629275"/>
          </a:xfrm>
          <a:prstGeom prst="roundRect">
            <a:avLst>
              <a:gd name="adj" fmla="val 0"/>
            </a:avLst>
          </a:prstGeom>
          <a:solidFill>
            <a:srgbClr val="382F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dist">
              <a:lnSpc>
                <a:spcPct val="100000"/>
              </a:lnSpc>
              <a:buNone/>
              <a:defRPr lang="en-US" altLang="ko-KR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sp>
        <p:nvSpPr>
          <p:cNvPr id="40" name="텍스트 개체 틀 69"/>
          <p:cNvSpPr>
            <a:spLocks noGrp="1"/>
          </p:cNvSpPr>
          <p:nvPr>
            <p:ph type="body" sz="quarter" idx="17"/>
          </p:nvPr>
        </p:nvSpPr>
        <p:spPr>
          <a:xfrm>
            <a:off x="4929821" y="1985405"/>
            <a:ext cx="3995119" cy="358775"/>
          </a:xfrm>
        </p:spPr>
        <p:txBody>
          <a:bodyPr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69182" y="6568821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373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6966" y="-594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9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7" r:id="rId4"/>
    <p:sldLayoutId id="2147483666" r:id="rId5"/>
    <p:sldLayoutId id="2147483663" r:id="rId6"/>
    <p:sldLayoutId id="2147483671" r:id="rId7"/>
    <p:sldLayoutId id="2147483670" r:id="rId8"/>
    <p:sldLayoutId id="2147483668" r:id="rId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8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4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WOOZOO MARKET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354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857884" y="2214554"/>
            <a:ext cx="3071834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주소 찾기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en-US" altLang="ko-KR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Daum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map.api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사용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 </a:t>
            </a:r>
            <a:r>
              <a:rPr lang="ko-KR" altLang="en-US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도로명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주소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+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상세주소를 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 최종 주소로 저장</a:t>
            </a: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5" name="그림 4" descr="주소찾기스크립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3643314"/>
            <a:ext cx="5438062" cy="2624143"/>
          </a:xfrm>
          <a:prstGeom prst="rect">
            <a:avLst/>
          </a:prstGeom>
        </p:spPr>
      </p:pic>
      <p:pic>
        <p:nvPicPr>
          <p:cNvPr id="6" name="그림 5" descr="findAddres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642918"/>
            <a:ext cx="5286412" cy="27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559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0638EA9-9C16-4ED6-AA78-E18207857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1844824"/>
            <a:ext cx="8856984" cy="4556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602FC5-FD03-4429-9968-C2474113F46D}"/>
              </a:ext>
            </a:extLst>
          </p:cNvPr>
          <p:cNvSpPr txBox="1"/>
          <p:nvPr/>
        </p:nvSpPr>
        <p:spPr>
          <a:xfrm>
            <a:off x="1331640" y="548680"/>
            <a:ext cx="648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ADMIN </a:t>
            </a:r>
            <a:r>
              <a:rPr lang="ko-KR" altLang="en-US" sz="2000" b="1" dirty="0">
                <a:solidFill>
                  <a:schemeClr val="bg1"/>
                </a:solidFill>
              </a:rPr>
              <a:t>문의 관리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문의 답변 </a:t>
            </a:r>
            <a:r>
              <a:rPr lang="en-US" altLang="ko-KR" sz="2000" b="1" dirty="0">
                <a:solidFill>
                  <a:schemeClr val="bg1"/>
                </a:solidFill>
              </a:rPr>
              <a:t>/ </a:t>
            </a:r>
            <a:r>
              <a:rPr lang="ko-KR" altLang="en-US" sz="2000" b="1" dirty="0">
                <a:solidFill>
                  <a:schemeClr val="bg1"/>
                </a:solidFill>
              </a:rPr>
              <a:t>첨부파일 확인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2126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D42E6-90CC-4888-BD30-BE4F0887AB44}"/>
              </a:ext>
            </a:extLst>
          </p:cNvPr>
          <p:cNvSpPr txBox="1"/>
          <p:nvPr/>
        </p:nvSpPr>
        <p:spPr>
          <a:xfrm>
            <a:off x="1331640" y="548680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ADMIN </a:t>
            </a:r>
            <a:r>
              <a:rPr lang="ko-KR" altLang="en-US" sz="2000" b="1" dirty="0">
                <a:solidFill>
                  <a:schemeClr val="bg1"/>
                </a:solidFill>
              </a:rPr>
              <a:t>문의 관리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E9ACAFF-6789-4078-8813-0A25301BE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2831"/>
            <a:ext cx="5760640" cy="34723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1FD9D6-4CE7-4AFB-A8FE-BA72C5A38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27" y="5755847"/>
            <a:ext cx="5864249" cy="553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9CA8CF-5B50-4F45-BA97-31F2F6185B21}"/>
              </a:ext>
            </a:extLst>
          </p:cNvPr>
          <p:cNvSpPr txBox="1"/>
          <p:nvPr/>
        </p:nvSpPr>
        <p:spPr>
          <a:xfrm>
            <a:off x="323528" y="1163638"/>
            <a:ext cx="602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QnaController.java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06004-4D1C-4899-9271-8EAE27530E8F}"/>
              </a:ext>
            </a:extLst>
          </p:cNvPr>
          <p:cNvSpPr txBox="1"/>
          <p:nvPr/>
        </p:nvSpPr>
        <p:spPr>
          <a:xfrm>
            <a:off x="323528" y="5294252"/>
            <a:ext cx="600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QnaRepository.xml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40EE4-15AD-4601-A7E4-70C6D12C222B}"/>
              </a:ext>
            </a:extLst>
          </p:cNvPr>
          <p:cNvSpPr txBox="1"/>
          <p:nvPr/>
        </p:nvSpPr>
        <p:spPr>
          <a:xfrm>
            <a:off x="6543082" y="2029278"/>
            <a:ext cx="245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문의 답변 페이지 진입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A51A8FE-FAA3-43AA-9030-52D3CF185FE3}"/>
              </a:ext>
            </a:extLst>
          </p:cNvPr>
          <p:cNvSpPr/>
          <p:nvPr/>
        </p:nvSpPr>
        <p:spPr>
          <a:xfrm>
            <a:off x="5973070" y="2029278"/>
            <a:ext cx="570012" cy="553473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AE8818-D8CA-4DC9-AA25-8F4F8638A0C1}"/>
              </a:ext>
            </a:extLst>
          </p:cNvPr>
          <p:cNvSpPr txBox="1"/>
          <p:nvPr/>
        </p:nvSpPr>
        <p:spPr>
          <a:xfrm>
            <a:off x="6583116" y="3858359"/>
            <a:ext cx="2458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‘</a:t>
            </a:r>
            <a:r>
              <a:rPr lang="ko-KR" altLang="en-US" b="1" dirty="0">
                <a:solidFill>
                  <a:schemeClr val="bg1"/>
                </a:solidFill>
              </a:rPr>
              <a:t>문의 답변 완료</a:t>
            </a:r>
            <a:r>
              <a:rPr lang="en-US" altLang="ko-KR" b="1" dirty="0">
                <a:solidFill>
                  <a:schemeClr val="bg1"/>
                </a:solidFill>
              </a:rPr>
              <a:t>’ </a:t>
            </a:r>
            <a:r>
              <a:rPr lang="ko-KR" altLang="en-US" b="1" dirty="0">
                <a:solidFill>
                  <a:schemeClr val="bg1"/>
                </a:solidFill>
              </a:rPr>
              <a:t>버튼클릭 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6C012E3-3EB5-462A-BE51-55D7DB12C889}"/>
              </a:ext>
            </a:extLst>
          </p:cNvPr>
          <p:cNvSpPr/>
          <p:nvPr/>
        </p:nvSpPr>
        <p:spPr>
          <a:xfrm>
            <a:off x="5416574" y="3843898"/>
            <a:ext cx="1166542" cy="553473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179680D-16B6-44FA-ADDB-A2B1600FFF83}"/>
              </a:ext>
            </a:extLst>
          </p:cNvPr>
          <p:cNvSpPr/>
          <p:nvPr/>
        </p:nvSpPr>
        <p:spPr>
          <a:xfrm>
            <a:off x="6059162" y="5807805"/>
            <a:ext cx="570012" cy="553473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938129-1C88-459C-B0D9-C44EE810586E}"/>
              </a:ext>
            </a:extLst>
          </p:cNvPr>
          <p:cNvSpPr txBox="1"/>
          <p:nvPr/>
        </p:nvSpPr>
        <p:spPr>
          <a:xfrm>
            <a:off x="6543082" y="5761375"/>
            <a:ext cx="2458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원래 문의 내용 아래에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답변 내용 추가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384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A639382-747C-4EB0-9093-B32308D84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72816"/>
            <a:ext cx="8928992" cy="3201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E5D3C1-25F3-410C-8E2E-613CC0A727CC}"/>
              </a:ext>
            </a:extLst>
          </p:cNvPr>
          <p:cNvSpPr txBox="1"/>
          <p:nvPr/>
        </p:nvSpPr>
        <p:spPr>
          <a:xfrm>
            <a:off x="1331640" y="548680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ADMIN </a:t>
            </a:r>
            <a:r>
              <a:rPr lang="ko-KR" altLang="en-US" sz="2000" b="1" dirty="0">
                <a:solidFill>
                  <a:schemeClr val="bg1"/>
                </a:solidFill>
              </a:rPr>
              <a:t>문의 관리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E17EAF-61D0-40BC-B9E9-A425FBC18C3B}"/>
              </a:ext>
            </a:extLst>
          </p:cNvPr>
          <p:cNvSpPr/>
          <p:nvPr/>
        </p:nvSpPr>
        <p:spPr>
          <a:xfrm>
            <a:off x="6876256" y="2564904"/>
            <a:ext cx="1224136" cy="36004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B9AB52-C3B7-4799-9C29-E832BEE4816E}"/>
              </a:ext>
            </a:extLst>
          </p:cNvPr>
          <p:cNvSpPr/>
          <p:nvPr/>
        </p:nvSpPr>
        <p:spPr>
          <a:xfrm>
            <a:off x="467544" y="3861048"/>
            <a:ext cx="7776864" cy="10801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DC059B-5CE4-4E6D-85CA-E25C192821C5}"/>
              </a:ext>
            </a:extLst>
          </p:cNvPr>
          <p:cNvSpPr txBox="1"/>
          <p:nvPr/>
        </p:nvSpPr>
        <p:spPr>
          <a:xfrm>
            <a:off x="2123728" y="5301208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답변 완료된 </a:t>
            </a:r>
            <a:r>
              <a:rPr lang="ko-KR" altLang="en-US" b="1" dirty="0" err="1">
                <a:solidFill>
                  <a:schemeClr val="bg1"/>
                </a:solidFill>
              </a:rPr>
              <a:t>문의글</a:t>
            </a:r>
            <a:r>
              <a:rPr lang="ko-KR" altLang="en-US" b="1" dirty="0">
                <a:solidFill>
                  <a:schemeClr val="bg1"/>
                </a:solidFill>
              </a:rPr>
              <a:t> 버튼 오른쪽 끝에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답변완료 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ko-KR" altLang="en-US" b="1" dirty="0">
                <a:solidFill>
                  <a:schemeClr val="bg1"/>
                </a:solidFill>
              </a:rPr>
              <a:t>답변 날짜 출력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답변 내용은 </a:t>
            </a:r>
            <a:r>
              <a:rPr lang="ko-KR" altLang="en-US" b="1" dirty="0" err="1">
                <a:solidFill>
                  <a:schemeClr val="bg1"/>
                </a:solidFill>
              </a:rPr>
              <a:t>문의글</a:t>
            </a:r>
            <a:r>
              <a:rPr lang="ko-KR" altLang="en-US" b="1" dirty="0">
                <a:solidFill>
                  <a:schemeClr val="bg1"/>
                </a:solidFill>
              </a:rPr>
              <a:t> 맨 아래에 추가</a:t>
            </a:r>
          </a:p>
        </p:txBody>
      </p:sp>
    </p:spTree>
    <p:extLst>
      <p:ext uri="{BB962C8B-B14F-4D97-AF65-F5344CB8AC3E}">
        <p14:creationId xmlns:p14="http://schemas.microsoft.com/office/powerpoint/2010/main" val="32627118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FEELTHELIGHT</a:t>
            </a: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286680" y="873670"/>
            <a:ext cx="1010324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282854" y="13302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25197" y="13302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3B28DA4D-3E02-4520-A38C-0E912ABBA82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53744" y="1444756"/>
            <a:ext cx="8811171" cy="4662373"/>
          </a:xfr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CE59FD-86BA-40ED-BB2F-4A05CAEDF500}"/>
              </a:ext>
            </a:extLst>
          </p:cNvPr>
          <p:cNvSpPr/>
          <p:nvPr/>
        </p:nvSpPr>
        <p:spPr>
          <a:xfrm>
            <a:off x="154735" y="1435758"/>
            <a:ext cx="1138686" cy="46668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EA2A69-DB9A-46B6-B975-28ECC49A72AA}"/>
              </a:ext>
            </a:extLst>
          </p:cNvPr>
          <p:cNvSpPr/>
          <p:nvPr/>
        </p:nvSpPr>
        <p:spPr>
          <a:xfrm>
            <a:off x="1353806" y="1435758"/>
            <a:ext cx="7608496" cy="47445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2D008F7-EAF6-4307-B4FC-FE54260A5C69}"/>
              </a:ext>
            </a:extLst>
          </p:cNvPr>
          <p:cNvSpPr/>
          <p:nvPr/>
        </p:nvSpPr>
        <p:spPr>
          <a:xfrm>
            <a:off x="1353806" y="2022354"/>
            <a:ext cx="7608497" cy="408029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5C55BE1-1DC3-496E-9A41-FA4A95099295}"/>
              </a:ext>
            </a:extLst>
          </p:cNvPr>
          <p:cNvSpPr/>
          <p:nvPr/>
        </p:nvSpPr>
        <p:spPr>
          <a:xfrm>
            <a:off x="73325" y="1233576"/>
            <a:ext cx="232912" cy="181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589F73D-E4DB-4F86-9773-C7D89790D783}"/>
              </a:ext>
            </a:extLst>
          </p:cNvPr>
          <p:cNvSpPr/>
          <p:nvPr/>
        </p:nvSpPr>
        <p:spPr>
          <a:xfrm>
            <a:off x="6551762" y="6323161"/>
            <a:ext cx="232912" cy="1811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E4CD282-FB91-4B1B-BAE9-AA411AC849DA}"/>
              </a:ext>
            </a:extLst>
          </p:cNvPr>
          <p:cNvSpPr/>
          <p:nvPr/>
        </p:nvSpPr>
        <p:spPr>
          <a:xfrm>
            <a:off x="1289649" y="1233576"/>
            <a:ext cx="232912" cy="18115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95940AF-66EB-410C-A5F6-71A410BBC47B}"/>
              </a:ext>
            </a:extLst>
          </p:cNvPr>
          <p:cNvSpPr/>
          <p:nvPr/>
        </p:nvSpPr>
        <p:spPr>
          <a:xfrm>
            <a:off x="901461" y="6323159"/>
            <a:ext cx="232912" cy="181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CACFB8D-9922-4ACF-8953-B9C639776293}"/>
              </a:ext>
            </a:extLst>
          </p:cNvPr>
          <p:cNvSpPr/>
          <p:nvPr/>
        </p:nvSpPr>
        <p:spPr>
          <a:xfrm>
            <a:off x="3653287" y="6331787"/>
            <a:ext cx="232912" cy="18115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E6C620-5F56-40B8-8BBC-952C27B6A78C}"/>
              </a:ext>
            </a:extLst>
          </p:cNvPr>
          <p:cNvSpPr txBox="1"/>
          <p:nvPr/>
        </p:nvSpPr>
        <p:spPr>
          <a:xfrm>
            <a:off x="1181819" y="6323161"/>
            <a:ext cx="2700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noProof="1">
                <a:solidFill>
                  <a:schemeClr val="bg1"/>
                </a:solidFill>
              </a:rPr>
              <a:t>Section 1 : Side Menu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5832E5-B14F-43A5-AC9B-DD116B11C2E5}"/>
              </a:ext>
            </a:extLst>
          </p:cNvPr>
          <p:cNvSpPr txBox="1"/>
          <p:nvPr/>
        </p:nvSpPr>
        <p:spPr>
          <a:xfrm>
            <a:off x="3933645" y="6323161"/>
            <a:ext cx="2700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noProof="1">
                <a:solidFill>
                  <a:schemeClr val="bg1"/>
                </a:solidFill>
              </a:rPr>
              <a:t>Section 2 : Header Menu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EDD179-13C7-4301-B05A-ABC6469CE2E0}"/>
              </a:ext>
            </a:extLst>
          </p:cNvPr>
          <p:cNvSpPr txBox="1"/>
          <p:nvPr/>
        </p:nvSpPr>
        <p:spPr>
          <a:xfrm>
            <a:off x="6832120" y="6323161"/>
            <a:ext cx="2700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noProof="1">
                <a:solidFill>
                  <a:schemeClr val="bg1"/>
                </a:solidFill>
              </a:rPr>
              <a:t>Section 3 : Contents</a:t>
            </a:r>
          </a:p>
        </p:txBody>
      </p:sp>
      <p:sp>
        <p:nvSpPr>
          <p:cNvPr id="3" name="텍스트 개체 틀 7">
            <a:extLst>
              <a:ext uri="{FF2B5EF4-FFF2-40B4-BE49-F238E27FC236}">
                <a16:creationId xmlns:a16="http://schemas.microsoft.com/office/drawing/2014/main" id="{6CCE0DC1-386C-4D91-B88C-63804718D1EF}"/>
              </a:ext>
            </a:extLst>
          </p:cNvPr>
          <p:cNvSpPr txBox="1">
            <a:spLocks/>
          </p:cNvSpPr>
          <p:nvPr/>
        </p:nvSpPr>
        <p:spPr>
          <a:xfrm>
            <a:off x="3141332" y="1015033"/>
            <a:ext cx="2555337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3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구조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181170" y="1296364"/>
            <a:ext cx="2511320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547C3EAE-2C15-4FC4-B995-C1FA9D6EAA01}"/>
              </a:ext>
            </a:extLst>
          </p:cNvPr>
          <p:cNvSpPr/>
          <p:nvPr/>
        </p:nvSpPr>
        <p:spPr>
          <a:xfrm>
            <a:off x="1298276" y="1837425"/>
            <a:ext cx="232912" cy="1811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120151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3558721" y="3702455"/>
            <a:ext cx="2078316" cy="474662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ko-KR" b="1"/>
              <a:t>Section 1</a:t>
            </a:r>
            <a:endParaRPr lang="ko-KR" altLang="en-US" b="1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6D4A20EE-245E-47DB-9047-C93D2A46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Admin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9806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3" descr="나이프, 조류이(가) 표시된 사진&#10;&#10;자동 생성된 설명">
            <a:extLst>
              <a:ext uri="{FF2B5EF4-FFF2-40B4-BE49-F238E27FC236}">
                <a16:creationId xmlns:a16="http://schemas.microsoft.com/office/drawing/2014/main" id="{77631B19-F793-4EAA-B36E-112CAFD7E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925" y="5693844"/>
            <a:ext cx="3105509" cy="1115566"/>
          </a:xfrm>
          <a:prstGeom prst="rect">
            <a:avLst/>
          </a:prstGeom>
        </p:spPr>
      </p:pic>
      <p:pic>
        <p:nvPicPr>
          <p:cNvPr id="51" name="그림 51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E9862F83-18C7-49EF-900D-0261EAD0B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756" y="5696266"/>
            <a:ext cx="3293705" cy="1111956"/>
          </a:xfrm>
          <a:prstGeom prst="rect">
            <a:avLst/>
          </a:prstGeom>
        </p:spPr>
      </p:pic>
      <p:pic>
        <p:nvPicPr>
          <p:cNvPr id="25" name="그림 49">
            <a:extLst>
              <a:ext uri="{FF2B5EF4-FFF2-40B4-BE49-F238E27FC236}">
                <a16:creationId xmlns:a16="http://schemas.microsoft.com/office/drawing/2014/main" id="{DA7BF156-BE37-465D-89A0-E7A3A5BC4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002" y="4523967"/>
            <a:ext cx="3290047" cy="1102822"/>
          </a:xfrm>
          <a:prstGeom prst="rect">
            <a:avLst/>
          </a:prstGeom>
        </p:spPr>
      </p:pic>
      <p:pic>
        <p:nvPicPr>
          <p:cNvPr id="23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B376DEDC-09E6-4119-BACB-CE1DD56CD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358774"/>
            <a:ext cx="3290047" cy="1126571"/>
          </a:xfrm>
          <a:prstGeom prst="rect">
            <a:avLst/>
          </a:prstGeom>
        </p:spPr>
      </p:pic>
      <p:pic>
        <p:nvPicPr>
          <p:cNvPr id="50" name="그림 50" descr="스크린샷이(가) 표시된 사진&#10;&#10;자동 생성된 설명">
            <a:extLst>
              <a:ext uri="{FF2B5EF4-FFF2-40B4-BE49-F238E27FC236}">
                <a16:creationId xmlns:a16="http://schemas.microsoft.com/office/drawing/2014/main" id="{D148B7CC-38D6-4784-BD02-C2F0A806EE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1015701"/>
            <a:ext cx="3290047" cy="1097280"/>
          </a:xfrm>
          <a:prstGeom prst="rect">
            <a:avLst/>
          </a:prstGeom>
        </p:spPr>
      </p:pic>
      <p:pic>
        <p:nvPicPr>
          <p:cNvPr id="19" name="그림 19" descr="조류이(가) 표시된 사진&#10;&#10;자동 생성된 설명">
            <a:extLst>
              <a:ext uri="{FF2B5EF4-FFF2-40B4-BE49-F238E27FC236}">
                <a16:creationId xmlns:a16="http://schemas.microsoft.com/office/drawing/2014/main" id="{64454E05-A81C-432F-AD7A-3A02F3EA0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2340" y="2162504"/>
            <a:ext cx="3290047" cy="1126154"/>
          </a:xfrm>
          <a:prstGeom prst="rect">
            <a:avLst/>
          </a:prstGeom>
        </p:spPr>
      </p:pic>
      <p:pic>
        <p:nvPicPr>
          <p:cNvPr id="7" name="그림 8">
            <a:extLst>
              <a:ext uri="{FF2B5EF4-FFF2-40B4-BE49-F238E27FC236}">
                <a16:creationId xmlns:a16="http://schemas.microsoft.com/office/drawing/2014/main" id="{A4E9717E-CB5D-46C2-B6AC-AD007ADEDDC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9"/>
          <a:stretch>
            <a:fillRect/>
          </a:stretch>
        </p:blipFill>
        <p:spPr>
          <a:xfrm>
            <a:off x="153999" y="1263229"/>
            <a:ext cx="1443702" cy="5422242"/>
          </a:xfr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3083064" y="88936"/>
            <a:ext cx="2977872" cy="578572"/>
          </a:xfrm>
        </p:spPr>
        <p:txBody>
          <a:bodyPr/>
          <a:lstStyle/>
          <a:p>
            <a:r>
              <a:rPr lang="en-US" altLang="ko-KR" dirty="0"/>
              <a:t>FEELTHELIGHT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286680" y="873670"/>
            <a:ext cx="1010324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282854" y="13302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CE59FD-86BA-40ED-BB2F-4A05CAEDF500}"/>
              </a:ext>
            </a:extLst>
          </p:cNvPr>
          <p:cNvSpPr/>
          <p:nvPr/>
        </p:nvSpPr>
        <p:spPr>
          <a:xfrm>
            <a:off x="154735" y="2022354"/>
            <a:ext cx="1414731" cy="2846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EA2A69-DB9A-46B6-B975-28ECC49A72AA}"/>
              </a:ext>
            </a:extLst>
          </p:cNvPr>
          <p:cNvSpPr/>
          <p:nvPr/>
        </p:nvSpPr>
        <p:spPr>
          <a:xfrm>
            <a:off x="154734" y="2479553"/>
            <a:ext cx="1414731" cy="26741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2D008F7-EAF6-4307-B4FC-FE54260A5C69}"/>
              </a:ext>
            </a:extLst>
          </p:cNvPr>
          <p:cNvSpPr/>
          <p:nvPr/>
        </p:nvSpPr>
        <p:spPr>
          <a:xfrm>
            <a:off x="154734" y="2790104"/>
            <a:ext cx="1414732" cy="241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5C55BE1-1DC3-496E-9A41-FA4A95099295}"/>
              </a:ext>
            </a:extLst>
          </p:cNvPr>
          <p:cNvSpPr/>
          <p:nvPr/>
        </p:nvSpPr>
        <p:spPr>
          <a:xfrm>
            <a:off x="38819" y="1837425"/>
            <a:ext cx="232912" cy="181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589F73D-E4DB-4F86-9773-C7D89790D783}"/>
              </a:ext>
            </a:extLst>
          </p:cNvPr>
          <p:cNvSpPr/>
          <p:nvPr/>
        </p:nvSpPr>
        <p:spPr>
          <a:xfrm>
            <a:off x="2117785" y="3174520"/>
            <a:ext cx="232912" cy="1811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E4CD282-FB91-4B1B-BAE9-AA411AC849DA}"/>
              </a:ext>
            </a:extLst>
          </p:cNvPr>
          <p:cNvSpPr/>
          <p:nvPr/>
        </p:nvSpPr>
        <p:spPr>
          <a:xfrm>
            <a:off x="38819" y="2294624"/>
            <a:ext cx="232912" cy="18115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95940AF-66EB-410C-A5F6-71A410BBC47B}"/>
              </a:ext>
            </a:extLst>
          </p:cNvPr>
          <p:cNvSpPr/>
          <p:nvPr/>
        </p:nvSpPr>
        <p:spPr>
          <a:xfrm>
            <a:off x="2117785" y="1431982"/>
            <a:ext cx="232912" cy="181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CACFB8D-9922-4ACF-8953-B9C639776293}"/>
              </a:ext>
            </a:extLst>
          </p:cNvPr>
          <p:cNvSpPr/>
          <p:nvPr/>
        </p:nvSpPr>
        <p:spPr>
          <a:xfrm>
            <a:off x="2117785" y="1871931"/>
            <a:ext cx="232912" cy="18115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E6C620-5F56-40B8-8BBC-952C27B6A78C}"/>
              </a:ext>
            </a:extLst>
          </p:cNvPr>
          <p:cNvSpPr txBox="1"/>
          <p:nvPr/>
        </p:nvSpPr>
        <p:spPr>
          <a:xfrm>
            <a:off x="2493034" y="1423358"/>
            <a:ext cx="2700069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700" noProof="1">
                <a:solidFill>
                  <a:schemeClr val="bg1"/>
                </a:solidFill>
              </a:rPr>
              <a:t>Click Event : Dash Board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8B7891B-04DF-4A4B-B0A6-3832F1BD0924}"/>
              </a:ext>
            </a:extLst>
          </p:cNvPr>
          <p:cNvSpPr/>
          <p:nvPr/>
        </p:nvSpPr>
        <p:spPr>
          <a:xfrm>
            <a:off x="35944" y="2610927"/>
            <a:ext cx="232912" cy="1811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129460-8D53-4483-A781-EE6A603C4CE9}"/>
              </a:ext>
            </a:extLst>
          </p:cNvPr>
          <p:cNvSpPr/>
          <p:nvPr/>
        </p:nvSpPr>
        <p:spPr>
          <a:xfrm>
            <a:off x="154734" y="3066149"/>
            <a:ext cx="1414732" cy="24154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A9C9B89-5BAE-4A57-A456-AEFB446D92C6}"/>
              </a:ext>
            </a:extLst>
          </p:cNvPr>
          <p:cNvSpPr/>
          <p:nvPr/>
        </p:nvSpPr>
        <p:spPr>
          <a:xfrm>
            <a:off x="38819" y="2907101"/>
            <a:ext cx="232912" cy="18115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15546C-3478-4711-9AB1-A232D81BEDB3}"/>
              </a:ext>
            </a:extLst>
          </p:cNvPr>
          <p:cNvSpPr txBox="1"/>
          <p:nvPr/>
        </p:nvSpPr>
        <p:spPr>
          <a:xfrm>
            <a:off x="2493033" y="1871932"/>
            <a:ext cx="2700069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700" noProof="1">
                <a:solidFill>
                  <a:schemeClr val="bg1"/>
                </a:solidFill>
              </a:rPr>
              <a:t>Click Event : Member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DC414E-8EC9-4C18-800A-F2B1E3014E12}"/>
              </a:ext>
            </a:extLst>
          </p:cNvPr>
          <p:cNvSpPr txBox="1"/>
          <p:nvPr/>
        </p:nvSpPr>
        <p:spPr>
          <a:xfrm>
            <a:off x="2432649" y="3157268"/>
            <a:ext cx="2700069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700" noProof="1">
                <a:solidFill>
                  <a:schemeClr val="bg1"/>
                </a:solidFill>
              </a:rPr>
              <a:t>Click Event : Product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CE1C26-35AD-45B6-B6C1-B84ABC8692E0}"/>
              </a:ext>
            </a:extLst>
          </p:cNvPr>
          <p:cNvSpPr txBox="1"/>
          <p:nvPr/>
        </p:nvSpPr>
        <p:spPr>
          <a:xfrm>
            <a:off x="2493033" y="4425350"/>
            <a:ext cx="2700069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700" noProof="1">
                <a:solidFill>
                  <a:schemeClr val="bg1"/>
                </a:solidFill>
              </a:rPr>
              <a:t>Click Event : Dash Board</a:t>
            </a:r>
          </a:p>
        </p:txBody>
      </p:sp>
      <p:pic>
        <p:nvPicPr>
          <p:cNvPr id="10" name="그림 10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93C511DD-FCC1-4683-9D8C-1D042CAC3B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9504" y="4624387"/>
            <a:ext cx="1964486" cy="964901"/>
          </a:xfrm>
          <a:prstGeom prst="rect">
            <a:avLst/>
          </a:prstGeom>
        </p:spPr>
      </p:pic>
      <p:pic>
        <p:nvPicPr>
          <p:cNvPr id="11" name="그림 11" descr="시계이(가) 표시된 사진&#10;&#10;자동 생성된 설명">
            <a:extLst>
              <a:ext uri="{FF2B5EF4-FFF2-40B4-BE49-F238E27FC236}">
                <a16:creationId xmlns:a16="http://schemas.microsoft.com/office/drawing/2014/main" id="{78883AA0-B8B1-45D5-A9B9-54F1F9C6B4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7232" y="3353338"/>
            <a:ext cx="1957658" cy="970832"/>
          </a:xfrm>
          <a:prstGeom prst="rect">
            <a:avLst/>
          </a:prstGeom>
        </p:spPr>
      </p:pic>
      <p:pic>
        <p:nvPicPr>
          <p:cNvPr id="12" name="그림 12" descr="시계이(가) 표시된 사진&#10;&#10;자동 생성된 설명">
            <a:extLst>
              <a:ext uri="{FF2B5EF4-FFF2-40B4-BE49-F238E27FC236}">
                <a16:creationId xmlns:a16="http://schemas.microsoft.com/office/drawing/2014/main" id="{D4F60401-FE4B-4296-BF71-9BC77EE8F5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4267" y="2062972"/>
            <a:ext cx="1946335" cy="963643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BC2ECB7B-9B01-48BC-92E3-456527E681B6}"/>
              </a:ext>
            </a:extLst>
          </p:cNvPr>
          <p:cNvSpPr/>
          <p:nvPr/>
        </p:nvSpPr>
        <p:spPr>
          <a:xfrm>
            <a:off x="2117785" y="4425350"/>
            <a:ext cx="232912" cy="18115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4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97A4A4B-B38D-4962-BBD1-B566171F277D}"/>
              </a:ext>
            </a:extLst>
          </p:cNvPr>
          <p:cNvCxnSpPr>
            <a:cxnSpLocks/>
          </p:cNvCxnSpPr>
          <p:nvPr/>
        </p:nvCxnSpPr>
        <p:spPr>
          <a:xfrm flipH="1">
            <a:off x="4131558" y="1043248"/>
            <a:ext cx="1382050" cy="1462537"/>
          </a:xfrm>
          <a:prstGeom prst="line">
            <a:avLst/>
          </a:prstGeom>
          <a:ln>
            <a:headEnd type="oval" w="med" len="med"/>
            <a:tailEnd type="oval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AAD2199-E777-4B5A-82AF-6B4234798E85}"/>
              </a:ext>
            </a:extLst>
          </p:cNvPr>
          <p:cNvCxnSpPr>
            <a:cxnSpLocks/>
          </p:cNvCxnSpPr>
          <p:nvPr/>
        </p:nvCxnSpPr>
        <p:spPr>
          <a:xfrm flipH="1">
            <a:off x="4115827" y="2218215"/>
            <a:ext cx="1359803" cy="563615"/>
          </a:xfrm>
          <a:prstGeom prst="line">
            <a:avLst/>
          </a:prstGeom>
          <a:ln>
            <a:headEnd type="oval" w="med" len="med"/>
            <a:tailEnd type="oval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8EDBD64-7867-4BE0-8215-5B1713D88084}"/>
              </a:ext>
            </a:extLst>
          </p:cNvPr>
          <p:cNvCxnSpPr>
            <a:cxnSpLocks/>
          </p:cNvCxnSpPr>
          <p:nvPr/>
        </p:nvCxnSpPr>
        <p:spPr>
          <a:xfrm flipH="1">
            <a:off x="4122932" y="3395383"/>
            <a:ext cx="1373085" cy="404702"/>
          </a:xfrm>
          <a:prstGeom prst="line">
            <a:avLst/>
          </a:prstGeom>
          <a:ln>
            <a:headEnd type="oval" w="med" len="med"/>
            <a:tailEnd type="oval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E2E7785-6252-4486-B592-5A9FE3DC5833}"/>
              </a:ext>
            </a:extLst>
          </p:cNvPr>
          <p:cNvCxnSpPr>
            <a:cxnSpLocks/>
          </p:cNvCxnSpPr>
          <p:nvPr/>
        </p:nvCxnSpPr>
        <p:spPr>
          <a:xfrm flipH="1" flipV="1">
            <a:off x="4125130" y="4067166"/>
            <a:ext cx="1359804" cy="512148"/>
          </a:xfrm>
          <a:prstGeom prst="line">
            <a:avLst/>
          </a:prstGeom>
          <a:ln>
            <a:headEnd type="oval" w="med" len="med"/>
            <a:tailEnd type="oval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3C61377-87B3-447C-8857-FC83F27443D5}"/>
              </a:ext>
            </a:extLst>
          </p:cNvPr>
          <p:cNvCxnSpPr>
            <a:cxnSpLocks/>
          </p:cNvCxnSpPr>
          <p:nvPr/>
        </p:nvCxnSpPr>
        <p:spPr>
          <a:xfrm flipH="1" flipV="1">
            <a:off x="4106018" y="5016072"/>
            <a:ext cx="1399471" cy="707936"/>
          </a:xfrm>
          <a:prstGeom prst="line">
            <a:avLst/>
          </a:prstGeom>
          <a:ln>
            <a:headEnd type="oval" w="med" len="med"/>
            <a:tailEnd type="oval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64569B0-1F12-44AF-8D7A-69F4D475CBDA}"/>
              </a:ext>
            </a:extLst>
          </p:cNvPr>
          <p:cNvCxnSpPr>
            <a:cxnSpLocks/>
          </p:cNvCxnSpPr>
          <p:nvPr/>
        </p:nvCxnSpPr>
        <p:spPr>
          <a:xfrm flipV="1">
            <a:off x="2182033" y="5283491"/>
            <a:ext cx="1917219" cy="454133"/>
          </a:xfrm>
          <a:prstGeom prst="line">
            <a:avLst/>
          </a:prstGeom>
          <a:ln>
            <a:headEnd type="oval" w="med" len="med"/>
            <a:tailEnd type="oval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" name="텍스트 개체 틀 7">
            <a:extLst>
              <a:ext uri="{FF2B5EF4-FFF2-40B4-BE49-F238E27FC236}">
                <a16:creationId xmlns:a16="http://schemas.microsoft.com/office/drawing/2014/main" id="{C6F05949-3F8A-4024-8506-0D34E7015256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 1 )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ADC741C-8292-4102-94ED-CFC529418E9C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6710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 Calendar )</a:t>
            </a:r>
          </a:p>
        </p:txBody>
      </p:sp>
      <p:pic>
        <p:nvPicPr>
          <p:cNvPr id="13" name="그림 8">
            <a:extLst>
              <a:ext uri="{FF2B5EF4-FFF2-40B4-BE49-F238E27FC236}">
                <a16:creationId xmlns:a16="http://schemas.microsoft.com/office/drawing/2014/main" id="{F0046FBF-DEF5-4FF5-916F-29E5B1606B2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7735" y="668007"/>
            <a:ext cx="1443702" cy="6120980"/>
          </a:xfr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E1ABF38-7E55-4E33-AC9C-AF50FC7CD217}"/>
              </a:ext>
            </a:extLst>
          </p:cNvPr>
          <p:cNvCxnSpPr>
            <a:cxnSpLocks/>
          </p:cNvCxnSpPr>
          <p:nvPr/>
        </p:nvCxnSpPr>
        <p:spPr>
          <a:xfrm>
            <a:off x="3086279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65A804-C47C-44D3-BAF5-FEADD77B1A63}"/>
              </a:ext>
            </a:extLst>
          </p:cNvPr>
          <p:cNvSpPr/>
          <p:nvPr/>
        </p:nvSpPr>
        <p:spPr>
          <a:xfrm>
            <a:off x="77097" y="3255931"/>
            <a:ext cx="1414731" cy="20530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3">
            <a:extLst>
              <a:ext uri="{FF2B5EF4-FFF2-40B4-BE49-F238E27FC236}">
                <a16:creationId xmlns:a16="http://schemas.microsoft.com/office/drawing/2014/main" id="{021CEC93-785B-4261-A2EA-14743DE59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789" y="673504"/>
            <a:ext cx="7366957" cy="61205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C5A0CDC-3751-4522-AAED-653E83036360}"/>
              </a:ext>
            </a:extLst>
          </p:cNvPr>
          <p:cNvSpPr txBox="1"/>
          <p:nvPr/>
        </p:nvSpPr>
        <p:spPr>
          <a:xfrm>
            <a:off x="5753819" y="6116128"/>
            <a:ext cx="33729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noProof="1">
                <a:solidFill>
                  <a:srgbClr val="C00000"/>
                </a:solidFill>
              </a:rPr>
              <a:t>오늘 일자는 달력에 빨간색으로 표시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97FB97A-7B4D-46F5-95DC-DE9508F77B72}"/>
              </a:ext>
            </a:extLst>
          </p:cNvPr>
          <p:cNvSpPr/>
          <p:nvPr/>
        </p:nvSpPr>
        <p:spPr>
          <a:xfrm>
            <a:off x="2026668" y="5654073"/>
            <a:ext cx="4779033" cy="3795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775FD7-4311-46D8-A47E-A7EDF5271AF5}"/>
              </a:ext>
            </a:extLst>
          </p:cNvPr>
          <p:cNvSpPr/>
          <p:nvPr/>
        </p:nvSpPr>
        <p:spPr>
          <a:xfrm>
            <a:off x="1793755" y="2048231"/>
            <a:ext cx="3355675" cy="3795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418551A-A062-414D-A6A7-3392124E0417}"/>
              </a:ext>
            </a:extLst>
          </p:cNvPr>
          <p:cNvSpPr txBox="1"/>
          <p:nvPr/>
        </p:nvSpPr>
        <p:spPr>
          <a:xfrm>
            <a:off x="5149970" y="2147977"/>
            <a:ext cx="33729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noProof="1">
                <a:solidFill>
                  <a:srgbClr val="C00000"/>
                </a:solidFill>
              </a:rPr>
              <a:t>윤년 계산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3286D59-EADD-487A-8974-1EC2183CBE0C}"/>
              </a:ext>
            </a:extLst>
          </p:cNvPr>
          <p:cNvSpPr/>
          <p:nvPr/>
        </p:nvSpPr>
        <p:spPr>
          <a:xfrm>
            <a:off x="1534229" y="3726373"/>
            <a:ext cx="181155" cy="491705"/>
          </a:xfrm>
          <a:prstGeom prst="rightArrow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7">
            <a:extLst>
              <a:ext uri="{FF2B5EF4-FFF2-40B4-BE49-F238E27FC236}">
                <a16:creationId xmlns:a16="http://schemas.microsoft.com/office/drawing/2014/main" id="{71D2C09B-6E71-4813-89C2-80F401F4B9C9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 1 )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15CC9A-1BCA-434F-B891-C42095295EE4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8903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3558721" y="3702455"/>
            <a:ext cx="2078316" cy="474662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ko-KR" b="1" dirty="0"/>
              <a:t>Section </a:t>
            </a:r>
            <a:r>
              <a:rPr lang="en-US" altLang="ko-KR" b="1"/>
              <a:t>3</a:t>
            </a:r>
            <a:endParaRPr lang="ko-KR" altLang="en-US" b="1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6D4A20EE-245E-47DB-9047-C93D2A46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Admin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64126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 Dash Board )</a:t>
            </a:r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2282854" y="13302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146664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2" descr="스크린샷이(가) 표시된 사진&#10;&#10;자동 생성된 설명">
            <a:extLst>
              <a:ext uri="{FF2B5EF4-FFF2-40B4-BE49-F238E27FC236}">
                <a16:creationId xmlns:a16="http://schemas.microsoft.com/office/drawing/2014/main" id="{BBAC952E-4CE2-48DB-AB4A-A80C5B264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" y="633391"/>
            <a:ext cx="5271795" cy="2421452"/>
          </a:xfrm>
          <a:prstGeom prst="rect">
            <a:avLst/>
          </a:prstGeom>
        </p:spPr>
      </p:pic>
      <p:pic>
        <p:nvPicPr>
          <p:cNvPr id="63" name="그림 63" descr="스크린샷이(가) 표시된 사진&#10;&#10;자동 생성된 설명">
            <a:extLst>
              <a:ext uri="{FF2B5EF4-FFF2-40B4-BE49-F238E27FC236}">
                <a16:creationId xmlns:a16="http://schemas.microsoft.com/office/drawing/2014/main" id="{45F48E86-CBFC-4774-9203-0550175FC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3" y="3033306"/>
            <a:ext cx="5271774" cy="2212279"/>
          </a:xfrm>
          <a:prstGeom prst="rect">
            <a:avLst/>
          </a:prstGeom>
        </p:spPr>
      </p:pic>
      <p:pic>
        <p:nvPicPr>
          <p:cNvPr id="64" name="그림 64" descr="스크린샷이(가) 표시된 사진&#10;&#10;자동 생성된 설명">
            <a:extLst>
              <a:ext uri="{FF2B5EF4-FFF2-40B4-BE49-F238E27FC236}">
                <a16:creationId xmlns:a16="http://schemas.microsoft.com/office/drawing/2014/main" id="{42AE015B-6FAB-401A-A118-11F7440DF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3" y="5216633"/>
            <a:ext cx="5270931" cy="149778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7A5499-C070-42B0-BAA7-69A83579866E}"/>
              </a:ext>
            </a:extLst>
          </p:cNvPr>
          <p:cNvSpPr/>
          <p:nvPr/>
        </p:nvSpPr>
        <p:spPr>
          <a:xfrm>
            <a:off x="94350" y="969931"/>
            <a:ext cx="1276710" cy="4054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BD6C691-3C0A-4F7B-9299-14C543B15B9C}"/>
              </a:ext>
            </a:extLst>
          </p:cNvPr>
          <p:cNvSpPr/>
          <p:nvPr/>
        </p:nvSpPr>
        <p:spPr>
          <a:xfrm>
            <a:off x="1371059" y="969931"/>
            <a:ext cx="1268082" cy="40544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6AC5306-BD8E-4BCB-87B2-FFA3BE72FF76}"/>
              </a:ext>
            </a:extLst>
          </p:cNvPr>
          <p:cNvSpPr/>
          <p:nvPr/>
        </p:nvSpPr>
        <p:spPr>
          <a:xfrm>
            <a:off x="2639142" y="969931"/>
            <a:ext cx="1293963" cy="40544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D46D7A4-0560-440A-B7F7-3DA94F708403}"/>
              </a:ext>
            </a:extLst>
          </p:cNvPr>
          <p:cNvSpPr/>
          <p:nvPr/>
        </p:nvSpPr>
        <p:spPr>
          <a:xfrm>
            <a:off x="1220638" y="785002"/>
            <a:ext cx="232912" cy="181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6435649-56EF-40CD-941A-99E8BCAA9A2C}"/>
              </a:ext>
            </a:extLst>
          </p:cNvPr>
          <p:cNvSpPr/>
          <p:nvPr/>
        </p:nvSpPr>
        <p:spPr>
          <a:xfrm>
            <a:off x="2523227" y="810881"/>
            <a:ext cx="232912" cy="18115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85F9337-0761-4B57-981C-DD6CE4B715C3}"/>
              </a:ext>
            </a:extLst>
          </p:cNvPr>
          <p:cNvSpPr/>
          <p:nvPr/>
        </p:nvSpPr>
        <p:spPr>
          <a:xfrm>
            <a:off x="3762555" y="808006"/>
            <a:ext cx="232912" cy="1811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4945D15-BDFA-43E3-9388-4D1D025CD962}"/>
              </a:ext>
            </a:extLst>
          </p:cNvPr>
          <p:cNvSpPr/>
          <p:nvPr/>
        </p:nvSpPr>
        <p:spPr>
          <a:xfrm>
            <a:off x="3933104" y="969930"/>
            <a:ext cx="1285336" cy="4054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FBC774A-DC5E-4C05-B662-FA3B1979B026}"/>
              </a:ext>
            </a:extLst>
          </p:cNvPr>
          <p:cNvSpPr/>
          <p:nvPr/>
        </p:nvSpPr>
        <p:spPr>
          <a:xfrm>
            <a:off x="5076645" y="810882"/>
            <a:ext cx="232912" cy="18115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0EA6291-C4F1-4524-86A5-3E992567F344}"/>
              </a:ext>
            </a:extLst>
          </p:cNvPr>
          <p:cNvSpPr/>
          <p:nvPr/>
        </p:nvSpPr>
        <p:spPr>
          <a:xfrm>
            <a:off x="5663242" y="1130059"/>
            <a:ext cx="232912" cy="181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203B581-D24E-4EBC-A829-3FC8CC51964B}"/>
              </a:ext>
            </a:extLst>
          </p:cNvPr>
          <p:cNvSpPr/>
          <p:nvPr/>
        </p:nvSpPr>
        <p:spPr>
          <a:xfrm>
            <a:off x="5663242" y="2389515"/>
            <a:ext cx="232912" cy="18115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1567A9B-386D-4055-94AB-8DA38432EE81}"/>
              </a:ext>
            </a:extLst>
          </p:cNvPr>
          <p:cNvSpPr/>
          <p:nvPr/>
        </p:nvSpPr>
        <p:spPr>
          <a:xfrm>
            <a:off x="5660367" y="1972573"/>
            <a:ext cx="232912" cy="1811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9A4DD1E-8DDA-4BE9-9086-76603E39E78F}"/>
              </a:ext>
            </a:extLst>
          </p:cNvPr>
          <p:cNvSpPr/>
          <p:nvPr/>
        </p:nvSpPr>
        <p:spPr>
          <a:xfrm>
            <a:off x="5663241" y="1552754"/>
            <a:ext cx="232912" cy="18115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19EC92-9985-4092-B055-7D51222E459F}"/>
              </a:ext>
            </a:extLst>
          </p:cNvPr>
          <p:cNvSpPr/>
          <p:nvPr/>
        </p:nvSpPr>
        <p:spPr>
          <a:xfrm>
            <a:off x="59844" y="1616911"/>
            <a:ext cx="5253487" cy="7763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AD7FCA5-5A3F-48A1-888A-C8C6EDC21864}"/>
              </a:ext>
            </a:extLst>
          </p:cNvPr>
          <p:cNvSpPr/>
          <p:nvPr/>
        </p:nvSpPr>
        <p:spPr>
          <a:xfrm>
            <a:off x="5082396" y="1463613"/>
            <a:ext cx="232912" cy="181156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E48AE7E-DFCB-4F7B-A521-D20ECCB14850}"/>
              </a:ext>
            </a:extLst>
          </p:cNvPr>
          <p:cNvSpPr/>
          <p:nvPr/>
        </p:nvSpPr>
        <p:spPr>
          <a:xfrm>
            <a:off x="5660366" y="2809334"/>
            <a:ext cx="232912" cy="181156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9F3FF7B-2860-4BF9-B601-8F39AB4F4DD2}"/>
              </a:ext>
            </a:extLst>
          </p:cNvPr>
          <p:cNvSpPr/>
          <p:nvPr/>
        </p:nvSpPr>
        <p:spPr>
          <a:xfrm>
            <a:off x="59844" y="2643454"/>
            <a:ext cx="5253487" cy="905773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C54465B-369D-4954-A419-179231183A21}"/>
              </a:ext>
            </a:extLst>
          </p:cNvPr>
          <p:cNvSpPr/>
          <p:nvPr/>
        </p:nvSpPr>
        <p:spPr>
          <a:xfrm>
            <a:off x="5073769" y="2464277"/>
            <a:ext cx="232912" cy="1811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9BA211C-7611-4ACC-8367-74CF70B53E9C}"/>
              </a:ext>
            </a:extLst>
          </p:cNvPr>
          <p:cNvSpPr/>
          <p:nvPr/>
        </p:nvSpPr>
        <p:spPr>
          <a:xfrm>
            <a:off x="59844" y="3713129"/>
            <a:ext cx="5244861" cy="150099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1658485-8D39-467A-972D-53969069E94A}"/>
              </a:ext>
            </a:extLst>
          </p:cNvPr>
          <p:cNvSpPr/>
          <p:nvPr/>
        </p:nvSpPr>
        <p:spPr>
          <a:xfrm>
            <a:off x="59844" y="5412532"/>
            <a:ext cx="5244861" cy="508959"/>
          </a:xfrm>
          <a:prstGeom prst="rect">
            <a:avLst/>
          </a:prstGeom>
          <a:noFill/>
          <a:ln w="28575">
            <a:solidFill>
              <a:srgbClr val="FCE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8B9363F-DEC2-4793-A0FF-2DDA7AD9AC33}"/>
              </a:ext>
            </a:extLst>
          </p:cNvPr>
          <p:cNvSpPr/>
          <p:nvPr/>
        </p:nvSpPr>
        <p:spPr>
          <a:xfrm>
            <a:off x="59844" y="6085392"/>
            <a:ext cx="5244861" cy="65560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2371185-CDAA-4E41-A5D4-76CB61393EBC}"/>
              </a:ext>
            </a:extLst>
          </p:cNvPr>
          <p:cNvSpPr/>
          <p:nvPr/>
        </p:nvSpPr>
        <p:spPr>
          <a:xfrm>
            <a:off x="5660365" y="3223401"/>
            <a:ext cx="232912" cy="1811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8EFDCCD2-81DD-45AC-A1BD-DF4D720E69D9}"/>
              </a:ext>
            </a:extLst>
          </p:cNvPr>
          <p:cNvSpPr/>
          <p:nvPr/>
        </p:nvSpPr>
        <p:spPr>
          <a:xfrm>
            <a:off x="5073769" y="3551205"/>
            <a:ext cx="232912" cy="181156"/>
          </a:xfrm>
          <a:prstGeom prst="ellipse">
            <a:avLst/>
          </a:prstGeom>
          <a:solidFill>
            <a:srgbClr val="7030A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7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FA5349DB-7662-4B2B-8E5C-63E020348D38}"/>
              </a:ext>
            </a:extLst>
          </p:cNvPr>
          <p:cNvSpPr/>
          <p:nvPr/>
        </p:nvSpPr>
        <p:spPr>
          <a:xfrm>
            <a:off x="5073769" y="5241982"/>
            <a:ext cx="232912" cy="181156"/>
          </a:xfrm>
          <a:prstGeom prst="ellipse">
            <a:avLst/>
          </a:prstGeom>
          <a:solidFill>
            <a:srgbClr val="FCE28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8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1FCF063-BF99-4C33-81AE-B3D497260564}"/>
              </a:ext>
            </a:extLst>
          </p:cNvPr>
          <p:cNvSpPr/>
          <p:nvPr/>
        </p:nvSpPr>
        <p:spPr>
          <a:xfrm>
            <a:off x="5073769" y="5923469"/>
            <a:ext cx="232912" cy="181156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9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F5F0CCC8-0557-4ACA-AE48-C0FC5ABC2BB2}"/>
              </a:ext>
            </a:extLst>
          </p:cNvPr>
          <p:cNvSpPr/>
          <p:nvPr/>
        </p:nvSpPr>
        <p:spPr>
          <a:xfrm>
            <a:off x="5660365" y="3646095"/>
            <a:ext cx="232912" cy="181156"/>
          </a:xfrm>
          <a:prstGeom prst="ellipse">
            <a:avLst/>
          </a:prstGeom>
          <a:solidFill>
            <a:srgbClr val="7030A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7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7E8756B-F826-4A80-A3C3-ABCF178E1839}"/>
              </a:ext>
            </a:extLst>
          </p:cNvPr>
          <p:cNvSpPr/>
          <p:nvPr/>
        </p:nvSpPr>
        <p:spPr>
          <a:xfrm>
            <a:off x="5660365" y="4077416"/>
            <a:ext cx="232912" cy="181156"/>
          </a:xfrm>
          <a:prstGeom prst="ellipse">
            <a:avLst/>
          </a:prstGeom>
          <a:solidFill>
            <a:srgbClr val="FCE28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8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AC2184C-53D7-4822-881A-7E58109BA413}"/>
              </a:ext>
            </a:extLst>
          </p:cNvPr>
          <p:cNvSpPr/>
          <p:nvPr/>
        </p:nvSpPr>
        <p:spPr>
          <a:xfrm>
            <a:off x="5660366" y="4508736"/>
            <a:ext cx="232912" cy="181156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9</a:t>
            </a:r>
          </a:p>
        </p:txBody>
      </p:sp>
      <p:sp>
        <p:nvSpPr>
          <p:cNvPr id="49" name="제목 5">
            <a:extLst>
              <a:ext uri="{FF2B5EF4-FFF2-40B4-BE49-F238E27FC236}">
                <a16:creationId xmlns:a16="http://schemas.microsoft.com/office/drawing/2014/main" id="{FFAAD661-0BC6-4857-90DC-0E660C927870}"/>
              </a:ext>
            </a:extLst>
          </p:cNvPr>
          <p:cNvSpPr txBox="1">
            <a:spLocks/>
          </p:cNvSpPr>
          <p:nvPr/>
        </p:nvSpPr>
        <p:spPr>
          <a:xfrm>
            <a:off x="5745750" y="490811"/>
            <a:ext cx="2977872" cy="57857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Dash Board</a:t>
            </a:r>
          </a:p>
        </p:txBody>
      </p:sp>
      <p:sp>
        <p:nvSpPr>
          <p:cNvPr id="51" name="바닥글 개체 틀 1">
            <a:extLst>
              <a:ext uri="{FF2B5EF4-FFF2-40B4-BE49-F238E27FC236}">
                <a16:creationId xmlns:a16="http://schemas.microsoft.com/office/drawing/2014/main" id="{78D34BEA-3AEC-4866-8C5D-E58BAD9EA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4901" y="1040205"/>
            <a:ext cx="2078316" cy="365125"/>
          </a:xfrm>
        </p:spPr>
        <p:txBody>
          <a:bodyPr/>
          <a:lstStyle/>
          <a:p>
            <a:r>
              <a:rPr lang="ko-KR" altLang="en-US">
                <a:solidFill>
                  <a:srgbClr val="FFFFFF"/>
                </a:solidFill>
              </a:rPr>
              <a:t>1 : 1 문의 수 (미답변수)</a:t>
            </a:r>
          </a:p>
        </p:txBody>
      </p:sp>
      <p:sp>
        <p:nvSpPr>
          <p:cNvPr id="104" name="바닥글 개체 틀 1">
            <a:extLst>
              <a:ext uri="{FF2B5EF4-FFF2-40B4-BE49-F238E27FC236}">
                <a16:creationId xmlns:a16="http://schemas.microsoft.com/office/drawing/2014/main" id="{99FE1423-FCD2-4FAD-B213-AA048B2191D5}"/>
              </a:ext>
            </a:extLst>
          </p:cNvPr>
          <p:cNvSpPr txBox="1">
            <a:spLocks/>
          </p:cNvSpPr>
          <p:nvPr/>
        </p:nvSpPr>
        <p:spPr>
          <a:xfrm>
            <a:off x="6070652" y="1460024"/>
            <a:ext cx="207831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dist" defTabSz="914400" rtl="0" eaLnBrk="1" latinLnBrk="1" hangingPunct="1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FFFF"/>
                </a:solidFill>
              </a:rPr>
              <a:t>당일 방문자수 </a:t>
            </a:r>
          </a:p>
        </p:txBody>
      </p:sp>
      <p:sp>
        <p:nvSpPr>
          <p:cNvPr id="106" name="바닥글 개체 틀 1">
            <a:extLst>
              <a:ext uri="{FF2B5EF4-FFF2-40B4-BE49-F238E27FC236}">
                <a16:creationId xmlns:a16="http://schemas.microsoft.com/office/drawing/2014/main" id="{F4695FA2-6C00-4644-A765-AF452BDBF063}"/>
              </a:ext>
            </a:extLst>
          </p:cNvPr>
          <p:cNvSpPr txBox="1">
            <a:spLocks/>
          </p:cNvSpPr>
          <p:nvPr/>
        </p:nvSpPr>
        <p:spPr>
          <a:xfrm>
            <a:off x="6070652" y="1848213"/>
            <a:ext cx="207831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dist" defTabSz="914400" rtl="0" eaLnBrk="1" latinLnBrk="1" hangingPunct="1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FFFF"/>
                </a:solidFill>
              </a:rPr>
              <a:t>당일 거래량</a:t>
            </a:r>
          </a:p>
        </p:txBody>
      </p:sp>
      <p:sp>
        <p:nvSpPr>
          <p:cNvPr id="108" name="바닥글 개체 틀 1">
            <a:extLst>
              <a:ext uri="{FF2B5EF4-FFF2-40B4-BE49-F238E27FC236}">
                <a16:creationId xmlns:a16="http://schemas.microsoft.com/office/drawing/2014/main" id="{48B0C8F9-60EF-400E-A7B9-5C71D1AB6031}"/>
              </a:ext>
            </a:extLst>
          </p:cNvPr>
          <p:cNvSpPr txBox="1">
            <a:spLocks/>
          </p:cNvSpPr>
          <p:nvPr/>
        </p:nvSpPr>
        <p:spPr>
          <a:xfrm>
            <a:off x="6070652" y="2296786"/>
            <a:ext cx="207831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dist" defTabSz="914400" rtl="0" eaLnBrk="1" latinLnBrk="1" hangingPunct="1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FFFF"/>
                </a:solidFill>
              </a:rPr>
              <a:t>총 회원수</a:t>
            </a:r>
          </a:p>
        </p:txBody>
      </p:sp>
      <p:sp>
        <p:nvSpPr>
          <p:cNvPr id="109" name="바닥글 개체 틀 1">
            <a:extLst>
              <a:ext uri="{FF2B5EF4-FFF2-40B4-BE49-F238E27FC236}">
                <a16:creationId xmlns:a16="http://schemas.microsoft.com/office/drawing/2014/main" id="{89AFCEA9-D053-4B0F-8899-00A5B409A309}"/>
              </a:ext>
            </a:extLst>
          </p:cNvPr>
          <p:cNvSpPr txBox="1">
            <a:spLocks/>
          </p:cNvSpPr>
          <p:nvPr/>
        </p:nvSpPr>
        <p:spPr>
          <a:xfrm>
            <a:off x="6070651" y="2728107"/>
            <a:ext cx="207831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dist" defTabSz="914400" rtl="0" eaLnBrk="1" latinLnBrk="1" hangingPunct="1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FFFF"/>
                </a:solidFill>
              </a:rPr>
              <a:t>전일 대비 사이트 이용 상승치</a:t>
            </a:r>
            <a:endParaRPr lang="en-US" altLang="ko-KR"/>
          </a:p>
          <a:p>
            <a:r>
              <a:rPr lang="en-US" altLang="ko-KR">
                <a:solidFill>
                  <a:srgbClr val="FFFFFF"/>
                </a:solidFill>
              </a:rPr>
              <a:t>( </a:t>
            </a:r>
            <a:r>
              <a:rPr lang="en-US" altLang="ko-KR" noProof="1">
                <a:solidFill>
                  <a:srgbClr val="FFFFFF"/>
                </a:solidFill>
              </a:rPr>
              <a:t>백분율 )</a:t>
            </a:r>
            <a:endParaRPr lang="en-US" noProof="1"/>
          </a:p>
        </p:txBody>
      </p:sp>
      <p:sp>
        <p:nvSpPr>
          <p:cNvPr id="110" name="바닥글 개체 틀 1">
            <a:extLst>
              <a:ext uri="{FF2B5EF4-FFF2-40B4-BE49-F238E27FC236}">
                <a16:creationId xmlns:a16="http://schemas.microsoft.com/office/drawing/2014/main" id="{9B396684-F1D2-4F11-8B9C-1F608491EB56}"/>
              </a:ext>
            </a:extLst>
          </p:cNvPr>
          <p:cNvSpPr txBox="1">
            <a:spLocks/>
          </p:cNvSpPr>
          <p:nvPr/>
        </p:nvSpPr>
        <p:spPr>
          <a:xfrm>
            <a:off x="6070652" y="3124922"/>
            <a:ext cx="207831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dist" defTabSz="914400" rtl="0" eaLnBrk="1" latinLnBrk="1" hangingPunct="1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FFFF"/>
                </a:solidFill>
              </a:rPr>
              <a:t>각 지역별 거래량</a:t>
            </a:r>
          </a:p>
        </p:txBody>
      </p:sp>
      <p:sp>
        <p:nvSpPr>
          <p:cNvPr id="111" name="바닥글 개체 틀 1">
            <a:extLst>
              <a:ext uri="{FF2B5EF4-FFF2-40B4-BE49-F238E27FC236}">
                <a16:creationId xmlns:a16="http://schemas.microsoft.com/office/drawing/2014/main" id="{517BD8DE-1C97-4592-8595-CCB14AD877C0}"/>
              </a:ext>
            </a:extLst>
          </p:cNvPr>
          <p:cNvSpPr txBox="1">
            <a:spLocks/>
          </p:cNvSpPr>
          <p:nvPr/>
        </p:nvSpPr>
        <p:spPr>
          <a:xfrm>
            <a:off x="6070652" y="3547616"/>
            <a:ext cx="207831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dist" defTabSz="914400" rtl="0" eaLnBrk="1" latinLnBrk="1" hangingPunct="1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FFFF"/>
                </a:solidFill>
              </a:rPr>
              <a:t>최신 등록상품 ( 4개 )</a:t>
            </a:r>
          </a:p>
        </p:txBody>
      </p:sp>
      <p:sp>
        <p:nvSpPr>
          <p:cNvPr id="112" name="바닥글 개체 틀 1">
            <a:extLst>
              <a:ext uri="{FF2B5EF4-FFF2-40B4-BE49-F238E27FC236}">
                <a16:creationId xmlns:a16="http://schemas.microsoft.com/office/drawing/2014/main" id="{8FED9019-9D8D-470D-A24E-48E08113011C}"/>
              </a:ext>
            </a:extLst>
          </p:cNvPr>
          <p:cNvSpPr txBox="1">
            <a:spLocks/>
          </p:cNvSpPr>
          <p:nvPr/>
        </p:nvSpPr>
        <p:spPr>
          <a:xfrm>
            <a:off x="6062025" y="3978937"/>
            <a:ext cx="207831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dist" defTabSz="914400" rtl="0" eaLnBrk="1" latinLnBrk="1" hangingPunct="1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FFFF"/>
                </a:solidFill>
              </a:rPr>
              <a:t>최신 공지사항 ( 2개 )</a:t>
            </a:r>
          </a:p>
        </p:txBody>
      </p:sp>
      <p:sp>
        <p:nvSpPr>
          <p:cNvPr id="113" name="바닥글 개체 틀 1">
            <a:extLst>
              <a:ext uri="{FF2B5EF4-FFF2-40B4-BE49-F238E27FC236}">
                <a16:creationId xmlns:a16="http://schemas.microsoft.com/office/drawing/2014/main" id="{39022831-39A6-417E-8137-17433203F392}"/>
              </a:ext>
            </a:extLst>
          </p:cNvPr>
          <p:cNvSpPr txBox="1">
            <a:spLocks/>
          </p:cNvSpPr>
          <p:nvPr/>
        </p:nvSpPr>
        <p:spPr>
          <a:xfrm>
            <a:off x="6070652" y="4410257"/>
            <a:ext cx="207831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dist" defTabSz="914400" rtl="0" eaLnBrk="1" latinLnBrk="1" hangingPunct="1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noProof="1">
                <a:solidFill>
                  <a:srgbClr val="FFFFFF"/>
                </a:solidFill>
              </a:rPr>
              <a:t>월간 목표수익 달성 그래프</a:t>
            </a:r>
          </a:p>
          <a:p>
            <a:r>
              <a:rPr lang="en-US" altLang="ko-KR">
                <a:solidFill>
                  <a:srgbClr val="FFFFFF"/>
                </a:solidFill>
              </a:rPr>
              <a:t>(백분율)</a:t>
            </a:r>
          </a:p>
        </p:txBody>
      </p:sp>
      <p:sp>
        <p:nvSpPr>
          <p:cNvPr id="2" name="텍스트 개체 틀 7">
            <a:extLst>
              <a:ext uri="{FF2B5EF4-FFF2-40B4-BE49-F238E27FC236}">
                <a16:creationId xmlns:a16="http://schemas.microsoft.com/office/drawing/2014/main" id="{8C36B04C-689C-497B-85E5-960B465C47D9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43B1CBE-608C-4CC9-AB38-D5707D43F4A8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9509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 Dash Board 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086279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6418611" y="1802024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Dash Board</a:t>
            </a: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27A74AF8-0B03-48A3-A9E2-02ECAF6537B9}"/>
              </a:ext>
            </a:extLst>
          </p:cNvPr>
          <p:cNvSpPr txBox="1">
            <a:spLocks/>
          </p:cNvSpPr>
          <p:nvPr/>
        </p:nvSpPr>
        <p:spPr>
          <a:xfrm>
            <a:off x="5683426" y="2355867"/>
            <a:ext cx="3202826" cy="229467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af-ZA" sz="1100">
                <a:solidFill>
                  <a:schemeClr val="bg1"/>
                </a:solidFill>
              </a:rPr>
              <a:t>각 데이터가 필요한 Service로 이동하여 해당정보를 가져와서 정보들을 정리 및 백분율화 시켜 Dash Board에 데이터를 보냄</a:t>
            </a:r>
          </a:p>
        </p:txBody>
      </p:sp>
      <p:pic>
        <p:nvPicPr>
          <p:cNvPr id="2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9696BBB-17E0-46E3-B3AF-FC84C0724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86" y="655608"/>
            <a:ext cx="5406636" cy="6090248"/>
          </a:xfrm>
          <a:prstGeom prst="rect">
            <a:avLst/>
          </a:prstGeom>
        </p:spPr>
      </p:pic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57FC3108-C9B1-41AB-94A0-9245AC727014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6C85B07-29B0-4568-9BEB-FB1EBA59C312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678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929322" y="2214554"/>
            <a:ext cx="3071834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KAKAO </a:t>
            </a: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회원가입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동일한 유효성 검사 진행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카카오 로그인 시 서비스에 필요한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필수 정보 동의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추가 정보 </a:t>
            </a:r>
            <a:r>
              <a:rPr lang="ko-KR" altLang="en-US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입력받음</a:t>
            </a: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8" name="그림 7" descr="카카오동의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42852"/>
            <a:ext cx="2867777" cy="4500570"/>
          </a:xfrm>
          <a:prstGeom prst="rect">
            <a:avLst/>
          </a:prstGeom>
        </p:spPr>
      </p:pic>
      <p:pic>
        <p:nvPicPr>
          <p:cNvPr id="7" name="그림 6" descr="kakaoMemberJoi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22" y="1785926"/>
            <a:ext cx="3374032" cy="464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633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 Visitor 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086279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3778928" y="818613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방문자 수 ( Cookie )</a:t>
            </a: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7C7CE80-74AE-4582-870E-B16569D8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63" y="1239889"/>
            <a:ext cx="5408762" cy="5065459"/>
          </a:xfrm>
          <a:prstGeom prst="rect">
            <a:avLst/>
          </a:prstGeom>
        </p:spPr>
      </p:pic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27A74AF8-0B03-48A3-A9E2-02ECAF6537B9}"/>
              </a:ext>
            </a:extLst>
          </p:cNvPr>
          <p:cNvSpPr txBox="1">
            <a:spLocks/>
          </p:cNvSpPr>
          <p:nvPr/>
        </p:nvSpPr>
        <p:spPr>
          <a:xfrm>
            <a:off x="5821449" y="1976304"/>
            <a:ext cx="3271837" cy="229467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f-ZA" sz="1200" dirty="0">
              <a:solidFill>
                <a:schemeClr val="bg1"/>
              </a:solidFill>
            </a:endParaRPr>
          </a:p>
          <a:p>
            <a:r>
              <a:rPr lang="ko-KR" altLang="af-ZA" sz="1100">
                <a:solidFill>
                  <a:schemeClr val="bg1"/>
                </a:solidFill>
              </a:rPr>
              <a:t>회원이 로그인 시 </a:t>
            </a:r>
            <a:r>
              <a:rPr lang="af-ZA" altLang="ko-KR" sz="1100">
                <a:solidFill>
                  <a:schemeClr val="bg1"/>
                </a:solidFill>
              </a:rPr>
              <a:t>Visitor </a:t>
            </a:r>
            <a:r>
              <a:rPr lang="ko-KR" altLang="af-ZA" sz="1100">
                <a:solidFill>
                  <a:schemeClr val="bg1"/>
                </a:solidFill>
              </a:rPr>
              <a:t>이라는 쿠키네임이</a:t>
            </a:r>
            <a:r>
              <a:rPr lang="af-ZA" altLang="ko-KR" sz="1100">
                <a:solidFill>
                  <a:schemeClr val="bg1"/>
                </a:solidFill>
              </a:rPr>
              <a:t> </a:t>
            </a:r>
            <a:r>
              <a:rPr lang="ko-KR" altLang="af-ZA" sz="1100">
                <a:solidFill>
                  <a:schemeClr val="bg1"/>
                </a:solidFill>
              </a:rPr>
              <a:t>존재하는지 여부를 확인하고 없을시에</a:t>
            </a:r>
            <a:r>
              <a:rPr lang="af-ZA" altLang="ko-KR" sz="1100">
                <a:solidFill>
                  <a:schemeClr val="bg1"/>
                </a:solidFill>
              </a:rPr>
              <a:t> </a:t>
            </a:r>
            <a:r>
              <a:rPr lang="ko-KR" altLang="af-ZA" sz="1100">
                <a:solidFill>
                  <a:schemeClr val="bg1"/>
                </a:solidFill>
              </a:rPr>
              <a:t>회원의 아이디를 </a:t>
            </a:r>
            <a:r>
              <a:rPr lang="af-ZA" altLang="ko-KR" sz="1100">
                <a:solidFill>
                  <a:schemeClr val="bg1"/>
                </a:solidFill>
              </a:rPr>
              <a:t>Value </a:t>
            </a:r>
            <a:r>
              <a:rPr lang="ko-KR" altLang="af-ZA" sz="1100">
                <a:solidFill>
                  <a:schemeClr val="bg1"/>
                </a:solidFill>
              </a:rPr>
              <a:t>값으로 넣어  유효시간 </a:t>
            </a:r>
            <a:r>
              <a:rPr lang="af-ZA" altLang="ko-KR" sz="1100">
                <a:solidFill>
                  <a:schemeClr val="bg1"/>
                </a:solidFill>
              </a:rPr>
              <a:t>(1</a:t>
            </a:r>
            <a:r>
              <a:rPr lang="ko-KR" altLang="af-ZA" sz="1100">
                <a:solidFill>
                  <a:schemeClr val="bg1"/>
                </a:solidFill>
              </a:rPr>
              <a:t>시간</a:t>
            </a:r>
            <a:r>
              <a:rPr lang="af-ZA" altLang="ko-KR" sz="1100">
                <a:solidFill>
                  <a:schemeClr val="bg1"/>
                </a:solidFill>
              </a:rPr>
              <a:t>)</a:t>
            </a:r>
            <a:r>
              <a:rPr lang="ko-KR" altLang="af-ZA" sz="1100">
                <a:solidFill>
                  <a:schemeClr val="bg1"/>
                </a:solidFill>
              </a:rPr>
              <a:t>을    지정하여 해당 방문자가 여러번</a:t>
            </a:r>
            <a:r>
              <a:rPr lang="af-ZA" altLang="ko-KR" sz="1100">
                <a:solidFill>
                  <a:schemeClr val="bg1"/>
                </a:solidFill>
              </a:rPr>
              <a:t> </a:t>
            </a:r>
            <a:r>
              <a:rPr lang="ko-KR" altLang="af-ZA" sz="1100">
                <a:solidFill>
                  <a:schemeClr val="bg1"/>
                </a:solidFill>
              </a:rPr>
              <a:t>반복해서 방문자 수를 올리는 것을 방지함</a:t>
            </a:r>
            <a:endParaRPr lang="af-ZA" altLang="ko-KR" sz="1100">
              <a:solidFill>
                <a:schemeClr val="bg1"/>
              </a:solidFill>
            </a:endParaRPr>
          </a:p>
        </p:txBody>
      </p:sp>
      <p:sp>
        <p:nvSpPr>
          <p:cNvPr id="9" name="제목 5">
            <a:extLst>
              <a:ext uri="{FF2B5EF4-FFF2-40B4-BE49-F238E27FC236}">
                <a16:creationId xmlns:a16="http://schemas.microsoft.com/office/drawing/2014/main" id="{955CC195-21E0-488E-A5AF-F96F4FAD106E}"/>
              </a:ext>
            </a:extLst>
          </p:cNvPr>
          <p:cNvSpPr txBox="1">
            <a:spLocks/>
          </p:cNvSpPr>
          <p:nvPr/>
        </p:nvSpPr>
        <p:spPr>
          <a:xfrm>
            <a:off x="6660151" y="1689881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Cookie ( Visitor )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0ED722BC-78DB-4E85-AF71-9E801D3E328B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CC80F87-A19C-432A-BBFF-7E2C48FFDB25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407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 Member )</a:t>
            </a:r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2282854" y="13302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146664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>
            <a:extLst>
              <a:ext uri="{FF2B5EF4-FFF2-40B4-BE49-F238E27FC236}">
                <a16:creationId xmlns:a16="http://schemas.microsoft.com/office/drawing/2014/main" id="{34223A22-C12D-4D08-A163-FE2A5D107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39" y="1291460"/>
            <a:ext cx="8669546" cy="4280830"/>
          </a:xfrm>
          <a:prstGeom prst="rect">
            <a:avLst/>
          </a:prstGeom>
        </p:spPr>
      </p:pic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3778928" y="818613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일반 회원 관리 ( MemAccess = 0 )</a:t>
            </a:r>
          </a:p>
        </p:txBody>
      </p:sp>
      <p:pic>
        <p:nvPicPr>
          <p:cNvPr id="10" name="그림 11">
            <a:extLst>
              <a:ext uri="{FF2B5EF4-FFF2-40B4-BE49-F238E27FC236}">
                <a16:creationId xmlns:a16="http://schemas.microsoft.com/office/drawing/2014/main" id="{A814E9CE-C89D-4A2A-90E4-FEE0A345C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275" y="5710940"/>
            <a:ext cx="2743200" cy="8132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20711D-E34A-4586-AC92-F67C8043EFF2}"/>
              </a:ext>
            </a:extLst>
          </p:cNvPr>
          <p:cNvSpPr/>
          <p:nvPr/>
        </p:nvSpPr>
        <p:spPr>
          <a:xfrm>
            <a:off x="8254939" y="2203508"/>
            <a:ext cx="293298" cy="33643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굽음 16">
            <a:extLst>
              <a:ext uri="{FF2B5EF4-FFF2-40B4-BE49-F238E27FC236}">
                <a16:creationId xmlns:a16="http://schemas.microsoft.com/office/drawing/2014/main" id="{6A3FD4AE-9E13-4B96-A562-7A4719B2B540}"/>
              </a:ext>
            </a:extLst>
          </p:cNvPr>
          <p:cNvSpPr/>
          <p:nvPr/>
        </p:nvSpPr>
        <p:spPr>
          <a:xfrm flipH="1" flipV="1">
            <a:off x="5973942" y="5597139"/>
            <a:ext cx="2510286" cy="690114"/>
          </a:xfrm>
          <a:prstGeom prst="bentArrow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5">
            <a:extLst>
              <a:ext uri="{FF2B5EF4-FFF2-40B4-BE49-F238E27FC236}">
                <a16:creationId xmlns:a16="http://schemas.microsoft.com/office/drawing/2014/main" id="{704924EF-81D7-4219-B47A-15A5360DC4F2}"/>
              </a:ext>
            </a:extLst>
          </p:cNvPr>
          <p:cNvSpPr txBox="1">
            <a:spLocks/>
          </p:cNvSpPr>
          <p:nvPr/>
        </p:nvSpPr>
        <p:spPr>
          <a:xfrm>
            <a:off x="6867184" y="5666658"/>
            <a:ext cx="838522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Click</a:t>
            </a:r>
          </a:p>
        </p:txBody>
      </p:sp>
      <p:sp>
        <p:nvSpPr>
          <p:cNvPr id="2" name="텍스트 개체 틀 7">
            <a:extLst>
              <a:ext uri="{FF2B5EF4-FFF2-40B4-BE49-F238E27FC236}">
                <a16:creationId xmlns:a16="http://schemas.microsoft.com/office/drawing/2014/main" id="{BC8AB326-58D3-4986-9ADE-5B681DDE2B85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C60E937-6393-48A8-B889-9E0D39BEC214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8421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32A3F55-5ED4-41E6-AB2D-3DA14BF83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40" y="1288000"/>
            <a:ext cx="8669546" cy="4307875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 Member 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146664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3778928" y="818613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차단 회원 관리 ( MemAccess = 1 )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20711D-E34A-4586-AC92-F67C8043EFF2}"/>
              </a:ext>
            </a:extLst>
          </p:cNvPr>
          <p:cNvSpPr/>
          <p:nvPr/>
        </p:nvSpPr>
        <p:spPr>
          <a:xfrm>
            <a:off x="8254939" y="2203508"/>
            <a:ext cx="293298" cy="15096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굽음 16">
            <a:extLst>
              <a:ext uri="{FF2B5EF4-FFF2-40B4-BE49-F238E27FC236}">
                <a16:creationId xmlns:a16="http://schemas.microsoft.com/office/drawing/2014/main" id="{6A3FD4AE-9E13-4B96-A562-7A4719B2B540}"/>
              </a:ext>
            </a:extLst>
          </p:cNvPr>
          <p:cNvSpPr/>
          <p:nvPr/>
        </p:nvSpPr>
        <p:spPr>
          <a:xfrm flipH="1" flipV="1">
            <a:off x="5999821" y="3716581"/>
            <a:ext cx="2510286" cy="690114"/>
          </a:xfrm>
          <a:prstGeom prst="bentArrow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5">
            <a:extLst>
              <a:ext uri="{FF2B5EF4-FFF2-40B4-BE49-F238E27FC236}">
                <a16:creationId xmlns:a16="http://schemas.microsoft.com/office/drawing/2014/main" id="{704924EF-81D7-4219-B47A-15A5360DC4F2}"/>
              </a:ext>
            </a:extLst>
          </p:cNvPr>
          <p:cNvSpPr txBox="1">
            <a:spLocks/>
          </p:cNvSpPr>
          <p:nvPr/>
        </p:nvSpPr>
        <p:spPr>
          <a:xfrm>
            <a:off x="6780920" y="3837858"/>
            <a:ext cx="838522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>
                <a:solidFill>
                  <a:srgbClr val="000000"/>
                </a:solidFill>
              </a:rPr>
              <a:t>Click</a:t>
            </a:r>
          </a:p>
        </p:txBody>
      </p:sp>
      <p:pic>
        <p:nvPicPr>
          <p:cNvPr id="7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7E9F9AF-E9B2-4428-ACAF-E8C7C0710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642" y="3759909"/>
            <a:ext cx="2743200" cy="804672"/>
          </a:xfrm>
          <a:prstGeom prst="rect">
            <a:avLst/>
          </a:prstGeom>
        </p:spPr>
      </p:pic>
      <p:sp>
        <p:nvSpPr>
          <p:cNvPr id="2" name="텍스트 개체 틀 7">
            <a:extLst>
              <a:ext uri="{FF2B5EF4-FFF2-40B4-BE49-F238E27FC236}">
                <a16:creationId xmlns:a16="http://schemas.microsoft.com/office/drawing/2014/main" id="{D6478B32-2987-48E2-A569-4860975C6DE4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C60E33-35B0-4664-8ECA-C9A047849A75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3224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6E00FEB-F68C-4769-9916-52A349941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62" y="1235986"/>
            <a:ext cx="5408762" cy="5058889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 Member 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086279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3778928" y="818613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Member List</a:t>
            </a: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27A74AF8-0B03-48A3-A9E2-02ECAF6537B9}"/>
              </a:ext>
            </a:extLst>
          </p:cNvPr>
          <p:cNvSpPr txBox="1">
            <a:spLocks/>
          </p:cNvSpPr>
          <p:nvPr/>
        </p:nvSpPr>
        <p:spPr>
          <a:xfrm>
            <a:off x="5821449" y="1976304"/>
            <a:ext cx="3271837" cy="229467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f-ZA" sz="1200">
              <a:solidFill>
                <a:schemeClr val="bg1"/>
              </a:solidFill>
            </a:endParaRPr>
          </a:p>
          <a:p>
            <a:r>
              <a:rPr lang="af-ZA" altLang="ko-KR" sz="1100">
                <a:solidFill>
                  <a:schemeClr val="bg1"/>
                </a:solidFill>
              </a:rPr>
              <a:t>Mem_Access로 일반회원과 차단회원을 구분하고</a:t>
            </a:r>
          </a:p>
          <a:p>
            <a:r>
              <a:rPr lang="af-ZA" altLang="ko-KR" sz="1100">
                <a:solidFill>
                  <a:schemeClr val="bg1"/>
                </a:solidFill>
              </a:rPr>
              <a:t>Handling으로 일반회원과 차단회원의 목록 불러들이기 , 차단 및 차단해제를 구분함 </a:t>
            </a:r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4DC3A361-4969-4D0D-8402-588B963DD3C0}"/>
              </a:ext>
            </a:extLst>
          </p:cNvPr>
          <p:cNvSpPr txBox="1">
            <a:spLocks/>
          </p:cNvSpPr>
          <p:nvPr/>
        </p:nvSpPr>
        <p:spPr>
          <a:xfrm>
            <a:off x="6591139" y="1862409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Member </a:t>
            </a:r>
            <a:endParaRPr lang="ko-KR" altLang="en-US"/>
          </a:p>
          <a:p>
            <a:r>
              <a:rPr lang="en-US" altLang="ko-KR" sz="800"/>
              <a:t>( Access 구분)</a:t>
            </a:r>
            <a:endParaRPr lang="en-US" sz="800"/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15759F70-A54E-4943-81D8-178AF5BED91C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BBC94B-69F2-4314-98CE-BA2CEFEECCAE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9211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 Product 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146664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3778928" y="818613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상품 정보 관리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BB28CF-99B6-423B-BF9C-B87D8BA4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40" y="1285009"/>
            <a:ext cx="8669546" cy="43138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6D4DE88-1A96-461B-BACE-102F92BEA569}"/>
              </a:ext>
            </a:extLst>
          </p:cNvPr>
          <p:cNvSpPr/>
          <p:nvPr/>
        </p:nvSpPr>
        <p:spPr>
          <a:xfrm>
            <a:off x="8367082" y="2212134"/>
            <a:ext cx="293298" cy="22601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굽음 8">
            <a:extLst>
              <a:ext uri="{FF2B5EF4-FFF2-40B4-BE49-F238E27FC236}">
                <a16:creationId xmlns:a16="http://schemas.microsoft.com/office/drawing/2014/main" id="{9C49BA69-F9AD-4F1D-A8CF-C683A6BA68F2}"/>
              </a:ext>
            </a:extLst>
          </p:cNvPr>
          <p:cNvSpPr/>
          <p:nvPr/>
        </p:nvSpPr>
        <p:spPr>
          <a:xfrm flipH="1" flipV="1">
            <a:off x="6094712" y="4501585"/>
            <a:ext cx="2510286" cy="690114"/>
          </a:xfrm>
          <a:prstGeom prst="bentArrow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제목 5">
            <a:extLst>
              <a:ext uri="{FF2B5EF4-FFF2-40B4-BE49-F238E27FC236}">
                <a16:creationId xmlns:a16="http://schemas.microsoft.com/office/drawing/2014/main" id="{655B013C-1C6B-46CE-BED7-848FB05BBF3B}"/>
              </a:ext>
            </a:extLst>
          </p:cNvPr>
          <p:cNvSpPr txBox="1">
            <a:spLocks/>
          </p:cNvSpPr>
          <p:nvPr/>
        </p:nvSpPr>
        <p:spPr>
          <a:xfrm>
            <a:off x="6849931" y="4545224"/>
            <a:ext cx="838522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>
                <a:solidFill>
                  <a:srgbClr val="000000"/>
                </a:solidFill>
              </a:rPr>
              <a:t>Click</a:t>
            </a:r>
          </a:p>
        </p:txBody>
      </p:sp>
      <p:pic>
        <p:nvPicPr>
          <p:cNvPr id="16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971687FA-C9CE-4D99-A3C4-CF2A209AE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042" y="4548515"/>
            <a:ext cx="2743200" cy="808970"/>
          </a:xfrm>
          <a:prstGeom prst="rect">
            <a:avLst/>
          </a:prstGeom>
        </p:spPr>
      </p:pic>
      <p:sp>
        <p:nvSpPr>
          <p:cNvPr id="2" name="텍스트 개체 틀 7">
            <a:extLst>
              <a:ext uri="{FF2B5EF4-FFF2-40B4-BE49-F238E27FC236}">
                <a16:creationId xmlns:a16="http://schemas.microsoft.com/office/drawing/2014/main" id="{B54ACB35-CBCF-4F47-9BB7-CF20B42D22CF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B9847E8-93C6-47E1-BA0A-81AE0EF1D4BF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886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7016895-3D78-43C1-9612-D8364669E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40" y="1288351"/>
            <a:ext cx="8669546" cy="4307178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 Product 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146664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3778928" y="818613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상품 거래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20711D-E34A-4586-AC92-F67C8043EFF2}"/>
              </a:ext>
            </a:extLst>
          </p:cNvPr>
          <p:cNvSpPr/>
          <p:nvPr/>
        </p:nvSpPr>
        <p:spPr>
          <a:xfrm>
            <a:off x="8004773" y="2177629"/>
            <a:ext cx="439947" cy="11128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굽음 16">
            <a:extLst>
              <a:ext uri="{FF2B5EF4-FFF2-40B4-BE49-F238E27FC236}">
                <a16:creationId xmlns:a16="http://schemas.microsoft.com/office/drawing/2014/main" id="{6A3FD4AE-9E13-4B96-A562-7A4719B2B540}"/>
              </a:ext>
            </a:extLst>
          </p:cNvPr>
          <p:cNvSpPr/>
          <p:nvPr/>
        </p:nvSpPr>
        <p:spPr>
          <a:xfrm flipH="1" flipV="1">
            <a:off x="5861798" y="3293887"/>
            <a:ext cx="2441275" cy="690114"/>
          </a:xfrm>
          <a:prstGeom prst="bentArrow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5">
            <a:extLst>
              <a:ext uri="{FF2B5EF4-FFF2-40B4-BE49-F238E27FC236}">
                <a16:creationId xmlns:a16="http://schemas.microsoft.com/office/drawing/2014/main" id="{704924EF-81D7-4219-B47A-15A5360DC4F2}"/>
              </a:ext>
            </a:extLst>
          </p:cNvPr>
          <p:cNvSpPr txBox="1">
            <a:spLocks/>
          </p:cNvSpPr>
          <p:nvPr/>
        </p:nvSpPr>
        <p:spPr>
          <a:xfrm>
            <a:off x="6694656" y="3432416"/>
            <a:ext cx="838522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>
                <a:solidFill>
                  <a:srgbClr val="000000"/>
                </a:solidFill>
              </a:rPr>
              <a:t>Click</a:t>
            </a:r>
          </a:p>
        </p:txBody>
      </p:sp>
      <p:pic>
        <p:nvPicPr>
          <p:cNvPr id="3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83B6F28-5039-4C0F-BBBF-170B02E5B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608" y="3409274"/>
            <a:ext cx="2743200" cy="798576"/>
          </a:xfrm>
          <a:prstGeom prst="rect">
            <a:avLst/>
          </a:prstGeom>
        </p:spPr>
      </p:pic>
      <p:pic>
        <p:nvPicPr>
          <p:cNvPr id="5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75030B8E-3A59-40E7-A756-280E06455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985" y="4750693"/>
            <a:ext cx="2743200" cy="8071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1D5656-DBC5-4669-B00F-4ABDBB87F9E2}"/>
              </a:ext>
            </a:extLst>
          </p:cNvPr>
          <p:cNvSpPr/>
          <p:nvPr/>
        </p:nvSpPr>
        <p:spPr>
          <a:xfrm>
            <a:off x="8461973" y="2177629"/>
            <a:ext cx="448573" cy="11128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361A484C-960D-49B7-A109-73637A21A1FA}"/>
              </a:ext>
            </a:extLst>
          </p:cNvPr>
          <p:cNvSpPr/>
          <p:nvPr/>
        </p:nvSpPr>
        <p:spPr>
          <a:xfrm>
            <a:off x="8601011" y="3292508"/>
            <a:ext cx="170414" cy="1311214"/>
          </a:xfrm>
          <a:prstGeom prst="flowChartProcess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굽음 21">
            <a:extLst>
              <a:ext uri="{FF2B5EF4-FFF2-40B4-BE49-F238E27FC236}">
                <a16:creationId xmlns:a16="http://schemas.microsoft.com/office/drawing/2014/main" id="{BD1340ED-8D55-49BD-9A47-011DDCEB9123}"/>
              </a:ext>
            </a:extLst>
          </p:cNvPr>
          <p:cNvSpPr/>
          <p:nvPr/>
        </p:nvSpPr>
        <p:spPr>
          <a:xfrm flipH="1" flipV="1">
            <a:off x="5861798" y="4553343"/>
            <a:ext cx="2907101" cy="690114"/>
          </a:xfrm>
          <a:prstGeom prst="bentArrow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제목 5">
            <a:extLst>
              <a:ext uri="{FF2B5EF4-FFF2-40B4-BE49-F238E27FC236}">
                <a16:creationId xmlns:a16="http://schemas.microsoft.com/office/drawing/2014/main" id="{C742970F-873A-4180-AE76-5FA3DBCBCD05}"/>
              </a:ext>
            </a:extLst>
          </p:cNvPr>
          <p:cNvSpPr txBox="1">
            <a:spLocks/>
          </p:cNvSpPr>
          <p:nvPr/>
        </p:nvSpPr>
        <p:spPr>
          <a:xfrm>
            <a:off x="6694656" y="4605608"/>
            <a:ext cx="838522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>
                <a:solidFill>
                  <a:srgbClr val="000000"/>
                </a:solidFill>
              </a:rPr>
              <a:t>Click</a:t>
            </a:r>
          </a:p>
        </p:txBody>
      </p:sp>
      <p:sp>
        <p:nvSpPr>
          <p:cNvPr id="4" name="텍스트 개체 틀 7">
            <a:extLst>
              <a:ext uri="{FF2B5EF4-FFF2-40B4-BE49-F238E27FC236}">
                <a16:creationId xmlns:a16="http://schemas.microsoft.com/office/drawing/2014/main" id="{F7545B75-5E45-4C52-9CB2-91A654FD7B82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D8A4BAE-0BDF-4CDA-8DD1-B8D03EB0334B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9288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 Product 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086279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3494257" y="818613"/>
            <a:ext cx="2184241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Product &amp; Trading List</a:t>
            </a: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27A74AF8-0B03-48A3-A9E2-02ECAF6537B9}"/>
              </a:ext>
            </a:extLst>
          </p:cNvPr>
          <p:cNvSpPr txBox="1">
            <a:spLocks/>
          </p:cNvSpPr>
          <p:nvPr/>
        </p:nvSpPr>
        <p:spPr>
          <a:xfrm>
            <a:off x="5821449" y="1976304"/>
            <a:ext cx="3271837" cy="229467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f-ZA" sz="1200">
              <a:solidFill>
                <a:schemeClr val="bg1"/>
              </a:solidFill>
            </a:endParaRPr>
          </a:p>
          <a:p>
            <a:r>
              <a:rPr lang="af-ZA" altLang="ko-KR" sz="1100">
                <a:solidFill>
                  <a:schemeClr val="bg1"/>
                </a:solidFill>
              </a:rPr>
              <a:t>Pager로 각 페이지당 10개의 리스트가 도출됨</a:t>
            </a:r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4DC3A361-4969-4D0D-8402-588B963DD3C0}"/>
              </a:ext>
            </a:extLst>
          </p:cNvPr>
          <p:cNvSpPr txBox="1">
            <a:spLocks/>
          </p:cNvSpPr>
          <p:nvPr/>
        </p:nvSpPr>
        <p:spPr>
          <a:xfrm>
            <a:off x="6591139" y="1862409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Product &amp; Trading List</a:t>
            </a:r>
            <a:endParaRPr lang="ko-KR" altLang="en-US"/>
          </a:p>
        </p:txBody>
      </p:sp>
      <p:pic>
        <p:nvPicPr>
          <p:cNvPr id="3" name="그림 4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402F4CE9-07C2-4418-9300-7EA3106CD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49" y="1746647"/>
            <a:ext cx="5408762" cy="3982934"/>
          </a:xfrm>
          <a:prstGeom prst="rect">
            <a:avLst/>
          </a:prstGeom>
        </p:spPr>
      </p:pic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A2BC768A-163A-4D5F-AC68-46F7456575FF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41E23AE-3992-4588-8DE9-343F5429FC94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622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 Product 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086279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3778928" y="818613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Trading </a:t>
            </a:r>
            <a:r>
              <a:rPr lang="en-US" altLang="ko-KR" sz="800"/>
              <a:t>( 강제인수 )</a:t>
            </a: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27A74AF8-0B03-48A3-A9E2-02ECAF6537B9}"/>
              </a:ext>
            </a:extLst>
          </p:cNvPr>
          <p:cNvSpPr txBox="1">
            <a:spLocks/>
          </p:cNvSpPr>
          <p:nvPr/>
        </p:nvSpPr>
        <p:spPr>
          <a:xfrm>
            <a:off x="5821449" y="1976304"/>
            <a:ext cx="3271837" cy="3243575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f-ZA" sz="1200">
              <a:solidFill>
                <a:schemeClr val="bg1"/>
              </a:solidFill>
            </a:endParaRPr>
          </a:p>
          <a:p>
            <a:r>
              <a:rPr lang="af-ZA" sz="1200">
                <a:solidFill>
                  <a:schemeClr val="bg1"/>
                </a:solidFill>
              </a:rPr>
              <a:t>Behavior </a:t>
            </a:r>
            <a:r>
              <a:rPr lang="af-ZA" altLang="ko-KR" sz="1200">
                <a:solidFill>
                  <a:schemeClr val="bg1"/>
                </a:solidFill>
              </a:rPr>
              <a:t>매개변수로 강제인수 , 강제취소 </a:t>
            </a:r>
          </a:p>
          <a:p>
            <a:r>
              <a:rPr lang="af-ZA" altLang="ko-KR" sz="1200">
                <a:solidFill>
                  <a:schemeClr val="bg1"/>
                </a:solidFill>
              </a:rPr>
              <a:t>  동작을 구분하고 Behavior가 1일시</a:t>
            </a:r>
            <a:endParaRPr lang="af-ZA">
              <a:solidFill>
                <a:schemeClr val="bg1"/>
              </a:solidFill>
            </a:endParaRPr>
          </a:p>
          <a:p>
            <a:r>
              <a:rPr lang="af-ZA" altLang="ko-KR" sz="1200">
                <a:solidFill>
                  <a:schemeClr val="bg1"/>
                </a:solidFill>
              </a:rPr>
              <a:t>강제 인수동작을 실행하며 실행도중 </a:t>
            </a:r>
          </a:p>
          <a:p>
            <a:r>
              <a:rPr lang="af-ZA" altLang="ko-KR" sz="1200">
                <a:solidFill>
                  <a:schemeClr val="bg1"/>
                </a:solidFill>
              </a:rPr>
              <a:t>오류가 나게되면 Transaction 처리되어 </a:t>
            </a:r>
          </a:p>
          <a:p>
            <a:r>
              <a:rPr lang="af-ZA" altLang="ko-KR" sz="1200">
                <a:solidFill>
                  <a:schemeClr val="bg1"/>
                </a:solidFill>
              </a:rPr>
              <a:t>RollBack 되어 데이터를 보호및 관리</a:t>
            </a:r>
          </a:p>
          <a:p>
            <a:endParaRPr lang="af-ZA" altLang="ko-KR" sz="1200">
              <a:solidFill>
                <a:schemeClr val="bg1"/>
              </a:solidFill>
            </a:endParaRPr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4DC3A361-4969-4D0D-8402-588B963DD3C0}"/>
              </a:ext>
            </a:extLst>
          </p:cNvPr>
          <p:cNvSpPr txBox="1">
            <a:spLocks/>
          </p:cNvSpPr>
          <p:nvPr/>
        </p:nvSpPr>
        <p:spPr>
          <a:xfrm>
            <a:off x="6591139" y="1862409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Trading</a:t>
            </a:r>
            <a:r>
              <a:rPr lang="en-US" altLang="ko-KR" sz="800"/>
              <a:t> ( 강제인수 )</a:t>
            </a:r>
          </a:p>
        </p:txBody>
      </p:sp>
      <p:pic>
        <p:nvPicPr>
          <p:cNvPr id="2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0050F62-A380-4339-BB58-7A382BE0C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3" y="1199072"/>
            <a:ext cx="4886462" cy="5546784"/>
          </a:xfrm>
          <a:prstGeom prst="rect">
            <a:avLst/>
          </a:prstGeom>
        </p:spPr>
      </p:pic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DFD4C786-E678-4E83-8265-D61E06AA8C0A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83108D1-574E-4EC6-B9C4-8158A694159C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3952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 Product 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086279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3778928" y="818613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 dirty="0"/>
              <a:t>Trading </a:t>
            </a:r>
            <a:r>
              <a:rPr lang="en-US" altLang="ko-KR" sz="800"/>
              <a:t>( 강제취소 )</a:t>
            </a: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27A74AF8-0B03-48A3-A9E2-02ECAF6537B9}"/>
              </a:ext>
            </a:extLst>
          </p:cNvPr>
          <p:cNvSpPr txBox="1">
            <a:spLocks/>
          </p:cNvSpPr>
          <p:nvPr/>
        </p:nvSpPr>
        <p:spPr>
          <a:xfrm>
            <a:off x="5821449" y="1976304"/>
            <a:ext cx="3271837" cy="3243575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f-ZA" sz="1200">
              <a:solidFill>
                <a:schemeClr val="bg1"/>
              </a:solidFill>
            </a:endParaRPr>
          </a:p>
          <a:p>
            <a:r>
              <a:rPr lang="af-ZA" sz="1200">
                <a:solidFill>
                  <a:schemeClr val="bg1"/>
                </a:solidFill>
              </a:rPr>
              <a:t>Behavior </a:t>
            </a:r>
            <a:r>
              <a:rPr lang="af-ZA" altLang="ko-KR" sz="1200">
                <a:solidFill>
                  <a:schemeClr val="bg1"/>
                </a:solidFill>
              </a:rPr>
              <a:t>매개변수로 강제인수 , 강제취소 </a:t>
            </a:r>
          </a:p>
          <a:p>
            <a:r>
              <a:rPr lang="af-ZA" altLang="ko-KR" sz="1200" dirty="0">
                <a:solidFill>
                  <a:schemeClr val="bg1"/>
                </a:solidFill>
              </a:rPr>
              <a:t>  </a:t>
            </a:r>
            <a:r>
              <a:rPr lang="af-ZA" altLang="ko-KR" sz="1200">
                <a:solidFill>
                  <a:schemeClr val="bg1"/>
                </a:solidFill>
              </a:rPr>
              <a:t>동작을 구분하고 Behavior가 2일시</a:t>
            </a:r>
            <a:endParaRPr lang="af-ZA">
              <a:solidFill>
                <a:schemeClr val="bg1"/>
              </a:solidFill>
            </a:endParaRPr>
          </a:p>
          <a:p>
            <a:r>
              <a:rPr lang="af-ZA" altLang="ko-KR" sz="1200">
                <a:solidFill>
                  <a:schemeClr val="bg1"/>
                </a:solidFill>
              </a:rPr>
              <a:t>강제 인수동작을 실행하며 실행도중 </a:t>
            </a:r>
          </a:p>
          <a:p>
            <a:r>
              <a:rPr lang="af-ZA" altLang="ko-KR" sz="1200">
                <a:solidFill>
                  <a:schemeClr val="bg1"/>
                </a:solidFill>
              </a:rPr>
              <a:t>오류가 나게되면 Transaction 처리되어 </a:t>
            </a:r>
          </a:p>
          <a:p>
            <a:r>
              <a:rPr lang="af-ZA" altLang="ko-KR" sz="1200">
                <a:solidFill>
                  <a:schemeClr val="bg1"/>
                </a:solidFill>
              </a:rPr>
              <a:t>RollBack 되어 데이터를 보호및 관리</a:t>
            </a:r>
          </a:p>
          <a:p>
            <a:endParaRPr lang="af-ZA" altLang="ko-KR" sz="1200">
              <a:solidFill>
                <a:schemeClr val="bg1"/>
              </a:solidFill>
            </a:endParaRPr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4DC3A361-4969-4D0D-8402-588B963DD3C0}"/>
              </a:ext>
            </a:extLst>
          </p:cNvPr>
          <p:cNvSpPr txBox="1">
            <a:spLocks/>
          </p:cNvSpPr>
          <p:nvPr/>
        </p:nvSpPr>
        <p:spPr>
          <a:xfrm>
            <a:off x="6591139" y="1862409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 dirty="0"/>
              <a:t>Trading</a:t>
            </a:r>
            <a:r>
              <a:rPr lang="en-US" altLang="ko-KR" sz="800"/>
              <a:t> ( 강제취소 )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FEF3377-39FE-4499-8233-0DE7CC753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8" y="1198673"/>
            <a:ext cx="4891177" cy="5544706"/>
          </a:xfrm>
          <a:prstGeom prst="rect">
            <a:avLst/>
          </a:prstGeom>
        </p:spPr>
      </p:pic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5C3C4780-1D66-4B33-8FA7-D3DCFF9B38E9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D8939DE-4305-44CA-9ADA-AD6E096F6C7B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0322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EB417F9-73C2-428E-8A9E-4744A2810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38" y="1290760"/>
            <a:ext cx="8678171" cy="4313860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 Notice 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146664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3778928" y="818613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공지 사항 목록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20711D-E34A-4586-AC92-F67C8043EFF2}"/>
              </a:ext>
            </a:extLst>
          </p:cNvPr>
          <p:cNvSpPr/>
          <p:nvPr/>
        </p:nvSpPr>
        <p:spPr>
          <a:xfrm>
            <a:off x="7927135" y="2220761"/>
            <a:ext cx="439947" cy="11128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굽음 6">
            <a:extLst>
              <a:ext uri="{FF2B5EF4-FFF2-40B4-BE49-F238E27FC236}">
                <a16:creationId xmlns:a16="http://schemas.microsoft.com/office/drawing/2014/main" id="{2F2DB6AB-FED3-48C0-BDFD-2921C840ED22}"/>
              </a:ext>
            </a:extLst>
          </p:cNvPr>
          <p:cNvSpPr/>
          <p:nvPr/>
        </p:nvSpPr>
        <p:spPr>
          <a:xfrm flipH="1" flipV="1">
            <a:off x="5861798" y="3337019"/>
            <a:ext cx="2380890" cy="690114"/>
          </a:xfrm>
          <a:prstGeom prst="bentArrow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63BDA1D0-ED55-450E-A3C3-FC9C114C4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985" y="3526378"/>
            <a:ext cx="2743200" cy="782904"/>
          </a:xfrm>
          <a:prstGeom prst="rect">
            <a:avLst/>
          </a:prstGeom>
        </p:spPr>
      </p:pic>
      <p:sp>
        <p:nvSpPr>
          <p:cNvPr id="10" name="제목 5">
            <a:extLst>
              <a:ext uri="{FF2B5EF4-FFF2-40B4-BE49-F238E27FC236}">
                <a16:creationId xmlns:a16="http://schemas.microsoft.com/office/drawing/2014/main" id="{86EE8369-7B07-4E58-A0B7-B946E23D69EC}"/>
              </a:ext>
            </a:extLst>
          </p:cNvPr>
          <p:cNvSpPr txBox="1">
            <a:spLocks/>
          </p:cNvSpPr>
          <p:nvPr/>
        </p:nvSpPr>
        <p:spPr>
          <a:xfrm>
            <a:off x="6694656" y="3449668"/>
            <a:ext cx="838522" cy="36291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>
                <a:solidFill>
                  <a:srgbClr val="000000"/>
                </a:solidFill>
              </a:rPr>
              <a:t>Click</a:t>
            </a: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D28A81AE-6DAC-48DF-881F-DAFCD6373D39}"/>
              </a:ext>
            </a:extLst>
          </p:cNvPr>
          <p:cNvSpPr/>
          <p:nvPr/>
        </p:nvSpPr>
        <p:spPr>
          <a:xfrm flipH="1" flipV="1">
            <a:off x="5861798" y="4553343"/>
            <a:ext cx="2907101" cy="690114"/>
          </a:xfrm>
          <a:prstGeom prst="bentArrow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607AB96B-EFFE-49A6-9413-7A9C34B6E03C}"/>
              </a:ext>
            </a:extLst>
          </p:cNvPr>
          <p:cNvSpPr/>
          <p:nvPr/>
        </p:nvSpPr>
        <p:spPr>
          <a:xfrm>
            <a:off x="8601011" y="3292508"/>
            <a:ext cx="170414" cy="1311214"/>
          </a:xfrm>
          <a:prstGeom prst="flowChartProcess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5">
            <a:extLst>
              <a:ext uri="{FF2B5EF4-FFF2-40B4-BE49-F238E27FC236}">
                <a16:creationId xmlns:a16="http://schemas.microsoft.com/office/drawing/2014/main" id="{7FA91A16-70AC-4B81-90E5-409F4751ADED}"/>
              </a:ext>
            </a:extLst>
          </p:cNvPr>
          <p:cNvSpPr txBox="1">
            <a:spLocks/>
          </p:cNvSpPr>
          <p:nvPr/>
        </p:nvSpPr>
        <p:spPr>
          <a:xfrm>
            <a:off x="6694656" y="4605608"/>
            <a:ext cx="838522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>
                <a:solidFill>
                  <a:srgbClr val="000000"/>
                </a:solidFill>
              </a:rPr>
              <a:t>Click</a:t>
            </a:r>
          </a:p>
        </p:txBody>
      </p:sp>
      <p:pic>
        <p:nvPicPr>
          <p:cNvPr id="1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69F37453-95FE-4EAC-A787-40F46C91B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414" y="4602967"/>
            <a:ext cx="3165895" cy="84671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6AD9A0-9A6F-49E5-AAFA-8709D481E3E5}"/>
              </a:ext>
            </a:extLst>
          </p:cNvPr>
          <p:cNvSpPr/>
          <p:nvPr/>
        </p:nvSpPr>
        <p:spPr>
          <a:xfrm>
            <a:off x="8410214" y="2220761"/>
            <a:ext cx="439947" cy="11128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7">
            <a:extLst>
              <a:ext uri="{FF2B5EF4-FFF2-40B4-BE49-F238E27FC236}">
                <a16:creationId xmlns:a16="http://schemas.microsoft.com/office/drawing/2014/main" id="{61744689-16C5-4669-ABE6-DC2D04A7B2C3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F10219-F5B1-41C5-AD75-0DF5833D0FF4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968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4"/>
          <p:cNvSpPr txBox="1">
            <a:spLocks/>
          </p:cNvSpPr>
          <p:nvPr/>
        </p:nvSpPr>
        <p:spPr>
          <a:xfrm>
            <a:off x="1785918" y="2428868"/>
            <a:ext cx="5643602" cy="157163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4391171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066972B-19A2-441D-AB45-4CD59A827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3" y="1286796"/>
            <a:ext cx="8678173" cy="4310286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 Notice 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086279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3778928" y="818613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공지 사항 등록</a:t>
            </a:r>
          </a:p>
        </p:txBody>
      </p:sp>
      <p:sp>
        <p:nvSpPr>
          <p:cNvPr id="3" name="텍스트 개체 틀 7">
            <a:extLst>
              <a:ext uri="{FF2B5EF4-FFF2-40B4-BE49-F238E27FC236}">
                <a16:creationId xmlns:a16="http://schemas.microsoft.com/office/drawing/2014/main" id="{E77DB7AA-3BF8-4868-8A60-0C2B1E563763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6F53312-1BDD-48CF-B527-A9987384760E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9631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최근 본 상품 ( Side Bar 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086279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F45EA1F-7CC1-4C59-BF10-B88507DE4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75" y="1399463"/>
            <a:ext cx="4865297" cy="492883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DEA56ED-D457-424C-921D-161B3E31E96B}"/>
              </a:ext>
            </a:extLst>
          </p:cNvPr>
          <p:cNvSpPr/>
          <p:nvPr/>
        </p:nvSpPr>
        <p:spPr>
          <a:xfrm>
            <a:off x="4404695" y="2290894"/>
            <a:ext cx="655607" cy="36489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C8CB55-23FF-4188-B995-152295983FC3}"/>
              </a:ext>
            </a:extLst>
          </p:cNvPr>
          <p:cNvSpPr/>
          <p:nvPr/>
        </p:nvSpPr>
        <p:spPr>
          <a:xfrm>
            <a:off x="4516837" y="2316773"/>
            <a:ext cx="465827" cy="330391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8EDB57C-8CD4-4BE5-899E-6FED2C378E03}"/>
              </a:ext>
            </a:extLst>
          </p:cNvPr>
          <p:cNvSpPr/>
          <p:nvPr/>
        </p:nvSpPr>
        <p:spPr>
          <a:xfrm>
            <a:off x="5841535" y="1704469"/>
            <a:ext cx="232912" cy="181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D45084B-B64B-4FA6-B5CB-6A7B2C139494}"/>
              </a:ext>
            </a:extLst>
          </p:cNvPr>
          <p:cNvSpPr/>
          <p:nvPr/>
        </p:nvSpPr>
        <p:spPr>
          <a:xfrm>
            <a:off x="4863874" y="2292872"/>
            <a:ext cx="232912" cy="1811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828990-A23B-4809-914D-5F36AFE13353}"/>
              </a:ext>
            </a:extLst>
          </p:cNvPr>
          <p:cNvSpPr/>
          <p:nvPr/>
        </p:nvSpPr>
        <p:spPr>
          <a:xfrm>
            <a:off x="4534090" y="5646569"/>
            <a:ext cx="431321" cy="25879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FFA3DAE-6E0C-43B9-B243-330BFBBA14E9}"/>
              </a:ext>
            </a:extLst>
          </p:cNvPr>
          <p:cNvSpPr/>
          <p:nvPr/>
        </p:nvSpPr>
        <p:spPr>
          <a:xfrm>
            <a:off x="4418175" y="5530654"/>
            <a:ext cx="232912" cy="18115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FF03D79-26A0-4120-81E5-4E9ED9770EFA}"/>
              </a:ext>
            </a:extLst>
          </p:cNvPr>
          <p:cNvSpPr/>
          <p:nvPr/>
        </p:nvSpPr>
        <p:spPr>
          <a:xfrm>
            <a:off x="4288779" y="2174977"/>
            <a:ext cx="232912" cy="181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F69622A-9BA2-44CE-BB29-EBACFDD53BCB}"/>
              </a:ext>
            </a:extLst>
          </p:cNvPr>
          <p:cNvSpPr/>
          <p:nvPr/>
        </p:nvSpPr>
        <p:spPr>
          <a:xfrm>
            <a:off x="5838660" y="2374455"/>
            <a:ext cx="232912" cy="1811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E87027B-FD12-47A6-88CD-1D293F8D23D2}"/>
              </a:ext>
            </a:extLst>
          </p:cNvPr>
          <p:cNvSpPr/>
          <p:nvPr/>
        </p:nvSpPr>
        <p:spPr>
          <a:xfrm>
            <a:off x="5862036" y="4897018"/>
            <a:ext cx="232912" cy="18115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34" name="바닥글 개체 틀 1">
            <a:extLst>
              <a:ext uri="{FF2B5EF4-FFF2-40B4-BE49-F238E27FC236}">
                <a16:creationId xmlns:a16="http://schemas.microsoft.com/office/drawing/2014/main" id="{30A42125-7565-478B-B513-4F0B580A4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51820" y="1614615"/>
            <a:ext cx="2078316" cy="365125"/>
          </a:xfrm>
        </p:spPr>
        <p:txBody>
          <a:bodyPr/>
          <a:lstStyle/>
          <a:p>
            <a:r>
              <a:rPr lang="ko-KR" altLang="en-US">
                <a:solidFill>
                  <a:srgbClr val="FFFFFF"/>
                </a:solidFill>
              </a:rPr>
              <a:t>Side Bar 전체 부분</a:t>
            </a:r>
          </a:p>
        </p:txBody>
      </p:sp>
      <p:sp>
        <p:nvSpPr>
          <p:cNvPr id="36" name="바닥글 개체 틀 1">
            <a:extLst>
              <a:ext uri="{FF2B5EF4-FFF2-40B4-BE49-F238E27FC236}">
                <a16:creationId xmlns:a16="http://schemas.microsoft.com/office/drawing/2014/main" id="{39E33B01-0F33-4460-936A-687C6722D4ED}"/>
              </a:ext>
            </a:extLst>
          </p:cNvPr>
          <p:cNvSpPr txBox="1">
            <a:spLocks/>
          </p:cNvSpPr>
          <p:nvPr/>
        </p:nvSpPr>
        <p:spPr>
          <a:xfrm>
            <a:off x="6251820" y="2244344"/>
            <a:ext cx="212144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dist" defTabSz="914400" rtl="0" eaLnBrk="1" latinLnBrk="1" hangingPunct="1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FFFF"/>
                </a:solidFill>
              </a:rPr>
              <a:t>최근 본 상품의 갯수 ( 최대 5개 저장 ) 해당 상품의 이미지와 제목</a:t>
            </a:r>
          </a:p>
        </p:txBody>
      </p:sp>
      <p:sp>
        <p:nvSpPr>
          <p:cNvPr id="38" name="바닥글 개체 틀 1">
            <a:extLst>
              <a:ext uri="{FF2B5EF4-FFF2-40B4-BE49-F238E27FC236}">
                <a16:creationId xmlns:a16="http://schemas.microsoft.com/office/drawing/2014/main" id="{2039D721-BD4A-462C-9670-25A3F24DFA8F}"/>
              </a:ext>
            </a:extLst>
          </p:cNvPr>
          <p:cNvSpPr txBox="1">
            <a:spLocks/>
          </p:cNvSpPr>
          <p:nvPr/>
        </p:nvSpPr>
        <p:spPr>
          <a:xfrm>
            <a:off x="6272322" y="4807162"/>
            <a:ext cx="207831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dist" defTabSz="914400" rtl="0" eaLnBrk="1" latinLnBrk="1" hangingPunct="1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FFFF"/>
                </a:solidFill>
              </a:rPr>
              <a:t>현재 화면의 맨 위로 이동</a:t>
            </a:r>
          </a:p>
        </p:txBody>
      </p:sp>
      <p:pic>
        <p:nvPicPr>
          <p:cNvPr id="39" name="그림 39" descr="스크린샷이(가) 표시된 사진&#10;&#10;자동 생성된 설명">
            <a:extLst>
              <a:ext uri="{FF2B5EF4-FFF2-40B4-BE49-F238E27FC236}">
                <a16:creationId xmlns:a16="http://schemas.microsoft.com/office/drawing/2014/main" id="{5FDCBD2B-2A5E-4592-AA7E-6A00F4F5D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651" y="2878707"/>
            <a:ext cx="1221721" cy="1674649"/>
          </a:xfrm>
          <a:prstGeom prst="rect">
            <a:avLst/>
          </a:prstGeom>
        </p:spPr>
      </p:pic>
      <p:sp>
        <p:nvSpPr>
          <p:cNvPr id="41" name="화살표: 굽음 40">
            <a:extLst>
              <a:ext uri="{FF2B5EF4-FFF2-40B4-BE49-F238E27FC236}">
                <a16:creationId xmlns:a16="http://schemas.microsoft.com/office/drawing/2014/main" id="{8FA5234D-3707-411F-BA30-40FB4AAA90EF}"/>
              </a:ext>
            </a:extLst>
          </p:cNvPr>
          <p:cNvSpPr/>
          <p:nvPr/>
        </p:nvSpPr>
        <p:spPr>
          <a:xfrm flipV="1">
            <a:off x="6663667" y="3368042"/>
            <a:ext cx="759821" cy="331325"/>
          </a:xfrm>
          <a:prstGeom prst="bentArrow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바닥글 개체 틀 1">
            <a:extLst>
              <a:ext uri="{FF2B5EF4-FFF2-40B4-BE49-F238E27FC236}">
                <a16:creationId xmlns:a16="http://schemas.microsoft.com/office/drawing/2014/main" id="{4D467A22-D144-4238-8042-332B388016ED}"/>
              </a:ext>
            </a:extLst>
          </p:cNvPr>
          <p:cNvSpPr txBox="1">
            <a:spLocks/>
          </p:cNvSpPr>
          <p:nvPr/>
        </p:nvSpPr>
        <p:spPr>
          <a:xfrm>
            <a:off x="6098053" y="3002926"/>
            <a:ext cx="145512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dist" defTabSz="914400" rtl="0" eaLnBrk="1" latinLnBrk="1" hangingPunct="1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※ 최근 본 상품이 없으면 </a:t>
            </a:r>
          </a:p>
        </p:txBody>
      </p:sp>
    </p:spTree>
    <p:extLst>
      <p:ext uri="{BB962C8B-B14F-4D97-AF65-F5344CB8AC3E}">
        <p14:creationId xmlns:p14="http://schemas.microsoft.com/office/powerpoint/2010/main" val="116067968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최근 본 상품 ( Side Bar 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086279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19E10EA-8D70-4E0C-801C-0AF3536D5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4" y="1104424"/>
            <a:ext cx="4278702" cy="5193584"/>
          </a:xfrm>
          <a:prstGeom prst="rect">
            <a:avLst/>
          </a:prstGeom>
        </p:spPr>
      </p:pic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8894CD7-0919-4BB5-B6F6-A1C7993DC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177" y="1103480"/>
            <a:ext cx="4278701" cy="519187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EE30FCF-DD8B-4518-9D35-67C9152E3EF5}"/>
              </a:ext>
            </a:extLst>
          </p:cNvPr>
          <p:cNvSpPr/>
          <p:nvPr/>
        </p:nvSpPr>
        <p:spPr>
          <a:xfrm>
            <a:off x="258253" y="1168337"/>
            <a:ext cx="2898476" cy="2208359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337610-5E0A-4D69-9FBE-869D43B42FF9}"/>
              </a:ext>
            </a:extLst>
          </p:cNvPr>
          <p:cNvSpPr txBox="1"/>
          <p:nvPr/>
        </p:nvSpPr>
        <p:spPr>
          <a:xfrm>
            <a:off x="3148642" y="1164566"/>
            <a:ext cx="1518250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noProof="1">
                <a:solidFill>
                  <a:srgbClr val="C00000"/>
                </a:solidFill>
              </a:rPr>
              <a:t>상품 클릭시 </a:t>
            </a:r>
            <a:endParaRPr lang="ko-KR" sz="1100" dirty="0"/>
          </a:p>
          <a:p>
            <a:r>
              <a:rPr lang="ko-KR" altLang="en-US" sz="1100" noProof="1">
                <a:solidFill>
                  <a:srgbClr val="C00000"/>
                </a:solidFill>
              </a:rPr>
              <a:t>최근 본 상품리스트에 등록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010C7F-2260-4745-81FA-D8CAA62A6AD0}"/>
              </a:ext>
            </a:extLst>
          </p:cNvPr>
          <p:cNvSpPr/>
          <p:nvPr/>
        </p:nvSpPr>
        <p:spPr>
          <a:xfrm>
            <a:off x="258253" y="3402578"/>
            <a:ext cx="4002657" cy="2889845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DD6479-1651-4064-B17F-BE1340CA0A87}"/>
              </a:ext>
            </a:extLst>
          </p:cNvPr>
          <p:cNvSpPr txBox="1"/>
          <p:nvPr/>
        </p:nvSpPr>
        <p:spPr>
          <a:xfrm>
            <a:off x="2743201" y="6340415"/>
            <a:ext cx="16131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noProof="1">
                <a:solidFill>
                  <a:schemeClr val="bg1"/>
                </a:solidFill>
              </a:rPr>
              <a:t>쿠키 저장 및 불러오기</a:t>
            </a:r>
          </a:p>
        </p:txBody>
      </p:sp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627DD5C9-D0BF-454C-8495-E5F8AD57A525}"/>
              </a:ext>
            </a:extLst>
          </p:cNvPr>
          <p:cNvSpPr/>
          <p:nvPr/>
        </p:nvSpPr>
        <p:spPr>
          <a:xfrm flipV="1">
            <a:off x="2445350" y="6292396"/>
            <a:ext cx="354380" cy="253688"/>
          </a:xfrm>
          <a:prstGeom prst="bentArrow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7F863F-D44F-4B6E-AD7F-B616C52D13A1}"/>
              </a:ext>
            </a:extLst>
          </p:cNvPr>
          <p:cNvSpPr/>
          <p:nvPr/>
        </p:nvSpPr>
        <p:spPr>
          <a:xfrm>
            <a:off x="4873385" y="1340865"/>
            <a:ext cx="3899140" cy="1535499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B9F4C8-B231-477A-82AB-FD1C123CE3C1}"/>
              </a:ext>
            </a:extLst>
          </p:cNvPr>
          <p:cNvSpPr txBox="1"/>
          <p:nvPr/>
        </p:nvSpPr>
        <p:spPr>
          <a:xfrm>
            <a:off x="7142672" y="2976113"/>
            <a:ext cx="1802921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noProof="1">
                <a:solidFill>
                  <a:srgbClr val="C00000"/>
                </a:solidFill>
              </a:rPr>
              <a:t>상품이 제거된 상품인지 판매중인 상품인지 검증 및 중복된 상품 제거</a:t>
            </a:r>
          </a:p>
        </p:txBody>
      </p:sp>
    </p:spTree>
    <p:extLst>
      <p:ext uri="{BB962C8B-B14F-4D97-AF65-F5344CB8AC3E}">
        <p14:creationId xmlns:p14="http://schemas.microsoft.com/office/powerpoint/2010/main" val="6208889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일정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123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2">
            <a:extLst>
              <a:ext uri="{FF2B5EF4-FFF2-40B4-BE49-F238E27FC236}">
                <a16:creationId xmlns:a16="http://schemas.microsoft.com/office/drawing/2014/main" id="{CC06597B-88AD-489C-AFFA-C58FC75F9224}"/>
              </a:ext>
            </a:extLst>
          </p:cNvPr>
          <p:cNvGraphicFramePr>
            <a:graphicFrameLocks noGrp="1"/>
          </p:cNvGraphicFramePr>
          <p:nvPr/>
        </p:nvGraphicFramePr>
        <p:xfrm>
          <a:off x="827584" y="728476"/>
          <a:ext cx="7560840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02062016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76332166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47643885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79366622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81322038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16751189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741480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647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6/17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6/19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6/20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981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6/23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6/24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6/25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6/26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6/27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5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(DB</a:t>
                      </a:r>
                      <a:r>
                        <a:rPr lang="ko-KR" altLang="en-US" sz="1400" dirty="0"/>
                        <a:t> 모델링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(DB </a:t>
                      </a:r>
                      <a:r>
                        <a:rPr lang="ko-KR" altLang="en-US" sz="1400" dirty="0"/>
                        <a:t>모델링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(DB </a:t>
                      </a:r>
                      <a:r>
                        <a:rPr lang="ko-KR" altLang="en-US" sz="1400" dirty="0"/>
                        <a:t>모델링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화면구성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화면구성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946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6/29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6/30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52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화면구성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화면구성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쿼리 작성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쿼리 작성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쿼리 작성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344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7/10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7/11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044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쿼리 작성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 구현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 구현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 구현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43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7/13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7/17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7/18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679042"/>
                  </a:ext>
                </a:extLst>
              </a:tr>
              <a:tr h="291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 구현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 구현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 구현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 구현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62082"/>
                  </a:ext>
                </a:extLst>
              </a:tr>
              <a:tr h="262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7/19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7/23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7/24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7/25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121293"/>
                  </a:ext>
                </a:extLst>
              </a:tr>
              <a:tr h="182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583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12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786446" y="2428868"/>
            <a:ext cx="3214710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로그인 </a:t>
            </a:r>
            <a:r>
              <a:rPr lang="en-US" altLang="ko-KR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Form</a:t>
            </a: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네비게이션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바에 포함된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Modal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형태로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구현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일반 회원 로그인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/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카카오 회원 로그인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5" name="그림 4" descr="memberLogi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500174"/>
            <a:ext cx="5339293" cy="4929222"/>
          </a:xfrm>
          <a:prstGeom prst="rect">
            <a:avLst/>
          </a:prstGeom>
        </p:spPr>
      </p:pic>
      <p:pic>
        <p:nvPicPr>
          <p:cNvPr id="6" name="그림 5" descr="네비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428604"/>
            <a:ext cx="7500958" cy="80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0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00034" y="5429264"/>
            <a:ext cx="8358246" cy="150019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카카오 회원 로그인</a:t>
            </a: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카카오 회원 정보에서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ID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와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E-MAIL, </a:t>
            </a:r>
            <a:r>
              <a:rPr lang="en-US" altLang="ko-KR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NickName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정보를 가져옴</a:t>
            </a: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7" name="그림 6" descr="kakaoMemberLogi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357166"/>
            <a:ext cx="2778956" cy="4286280"/>
          </a:xfrm>
          <a:prstGeom prst="rect">
            <a:avLst/>
          </a:prstGeom>
        </p:spPr>
      </p:pic>
      <p:pic>
        <p:nvPicPr>
          <p:cNvPr id="9" name="그림 8" descr="카카오코딩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0" y="857232"/>
            <a:ext cx="5807167" cy="3786214"/>
          </a:xfrm>
          <a:prstGeom prst="rect">
            <a:avLst/>
          </a:prstGeom>
        </p:spPr>
      </p:pic>
      <p:pic>
        <p:nvPicPr>
          <p:cNvPr id="10" name="그림 9" descr="카카오api추가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78" y="357166"/>
            <a:ext cx="4629162" cy="36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54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786446" y="2643182"/>
            <a:ext cx="3214710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kakaoLogin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받아온 </a:t>
            </a:r>
            <a:r>
              <a:rPr lang="en-US" altLang="ko-KR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MemberVO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로그인 시도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 </a:t>
            </a:r>
            <a:r>
              <a:rPr kumimoji="0" lang="en-US" altLang="ko-KR" sz="1300" b="1" i="0" u="none" strike="noStrike" kern="1200" cap="none" spc="0" normalizeH="0" noProof="0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MemberVO</a:t>
            </a:r>
            <a:r>
              <a:rPr kumimoji="0" lang="ko-KR" altLang="en-US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가 </a:t>
            </a:r>
            <a:r>
              <a:rPr kumimoji="0" lang="en-US" altLang="ko-KR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Null </a:t>
            </a:r>
            <a:r>
              <a:rPr kumimoji="0" lang="ko-KR" altLang="en-US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이라면 </a:t>
            </a:r>
            <a:endParaRPr kumimoji="0" lang="en-US" altLang="ko-KR" sz="1300" b="1" i="0" u="none" strike="noStrike" kern="1200" cap="none" spc="0" normalizeH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</a:t>
            </a:r>
            <a:r>
              <a:rPr kumimoji="0" lang="en-US" altLang="ko-KR" sz="1300" b="1" i="0" u="none" strike="noStrike" kern="1200" cap="none" spc="0" normalizeH="0" noProof="0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ModelAndView</a:t>
            </a:r>
            <a:r>
              <a:rPr kumimoji="0" lang="en-US" altLang="ko-KR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 </a:t>
            </a:r>
            <a:r>
              <a:rPr kumimoji="0" lang="ko-KR" altLang="en-US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에 </a:t>
            </a:r>
            <a:r>
              <a:rPr kumimoji="0" lang="en-US" altLang="ko-KR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“</a:t>
            </a:r>
            <a:r>
              <a:rPr kumimoji="0" lang="en-US" altLang="ko-KR" sz="1300" b="1" i="0" u="none" strike="noStrike" kern="1200" cap="none" spc="0" normalizeH="0" noProof="0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newMember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”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를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  </a:t>
            </a:r>
            <a:r>
              <a:rPr kumimoji="0" lang="ko-KR" altLang="en-US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담아 전송</a:t>
            </a:r>
            <a:endParaRPr kumimoji="0" lang="en-US" altLang="ko-KR" sz="1300" b="1" i="0" u="none" strike="noStrike" kern="1200" cap="none" spc="0" normalizeH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300" b="1" baseline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- “</a:t>
            </a:r>
            <a:r>
              <a:rPr kumimoji="0" lang="en-US" altLang="ko-KR" sz="1300" b="1" i="0" u="none" strike="noStrike" kern="1200" cap="none" spc="0" normalizeH="0" noProof="0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newMember</a:t>
            </a:r>
            <a:r>
              <a:rPr kumimoji="0" lang="en-US" altLang="ko-KR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” </a:t>
            </a:r>
            <a:r>
              <a:rPr kumimoji="0" lang="ko-KR" altLang="en-US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시에는 회원가입 창으로</a:t>
            </a: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7" name="그림 6" descr="카카오로그인코드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643050"/>
            <a:ext cx="5429288" cy="37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03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4"/>
          <p:cNvSpPr txBox="1">
            <a:spLocks/>
          </p:cNvSpPr>
          <p:nvPr/>
        </p:nvSpPr>
        <p:spPr>
          <a:xfrm>
            <a:off x="1785918" y="2428868"/>
            <a:ext cx="5643602" cy="157163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회원정보 찾기</a:t>
            </a:r>
            <a:endParaRPr kumimoji="0" lang="ko-KR" altLang="en-US" sz="24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9117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786446" y="2643182"/>
            <a:ext cx="3214710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Main </a:t>
            </a: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회원정보 찾기 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SMS / E-mail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두 가지 형태로 회원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정보 찾기 가능 </a:t>
            </a: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4" name="그림 3" descr="findMemb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785794"/>
            <a:ext cx="5267806" cy="507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92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786446" y="2643182"/>
            <a:ext cx="3214710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아이디 찾기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</a:t>
            </a:r>
            <a:r>
              <a:rPr lang="en-US" altLang="ko-KR" sz="15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- </a:t>
            </a:r>
            <a:r>
              <a:rPr lang="ko-KR" altLang="en-US" sz="14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유효성 검사 진행</a:t>
            </a:r>
            <a:endParaRPr lang="en-US" altLang="ko-KR" sz="14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lvl="0">
              <a:spcBef>
                <a:spcPct val="0"/>
              </a:spcBef>
              <a:defRPr/>
            </a:pPr>
            <a:endParaRPr lang="en-US" altLang="ko-KR" sz="14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- </a:t>
            </a:r>
            <a:r>
              <a:rPr lang="ko-KR" altLang="en-US" sz="14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해당 </a:t>
            </a:r>
            <a:r>
              <a:rPr lang="en-US" altLang="ko-KR" sz="14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E-mail </a:t>
            </a:r>
            <a:r>
              <a:rPr lang="ko-KR" altLang="en-US" sz="14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또는 핸드폰으로 </a:t>
            </a:r>
            <a:endParaRPr lang="en-US" altLang="ko-KR" sz="14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 </a:t>
            </a:r>
            <a:r>
              <a:rPr lang="ko-KR" altLang="en-US" sz="14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아이디 전송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5" name="그림 4" descr="findIdBy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000108"/>
            <a:ext cx="5429288" cy="2066925"/>
          </a:xfrm>
          <a:prstGeom prst="rect">
            <a:avLst/>
          </a:prstGeom>
        </p:spPr>
      </p:pic>
      <p:pic>
        <p:nvPicPr>
          <p:cNvPr id="6" name="그림 5" descr="findIdByEmai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3500438"/>
            <a:ext cx="5429288" cy="216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56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아이디찾기메일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214422"/>
            <a:ext cx="5950859" cy="2571768"/>
          </a:xfrm>
          <a:prstGeom prst="rect">
            <a:avLst/>
          </a:prstGeom>
        </p:spPr>
      </p:pic>
      <p:pic>
        <p:nvPicPr>
          <p:cNvPr id="10" name="그림 9" descr="KakaoTalk_20200722_12505228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0" y="4286256"/>
            <a:ext cx="6020275" cy="1285884"/>
          </a:xfrm>
          <a:prstGeom prst="rect">
            <a:avLst/>
          </a:prstGeom>
        </p:spPr>
      </p:pic>
      <p:sp>
        <p:nvSpPr>
          <p:cNvPr id="11" name="제목 4"/>
          <p:cNvSpPr txBox="1">
            <a:spLocks/>
          </p:cNvSpPr>
          <p:nvPr/>
        </p:nvSpPr>
        <p:spPr>
          <a:xfrm>
            <a:off x="5786446" y="2643182"/>
            <a:ext cx="3214710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아이디 찾기 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68530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pc="300" dirty="0"/>
              <a:t>Member</a:t>
            </a:r>
          </a:p>
          <a:p>
            <a:pPr>
              <a:lnSpc>
                <a:spcPct val="200000"/>
              </a:lnSpc>
            </a:pPr>
            <a:r>
              <a:rPr lang="en-US" altLang="ko-KR" spc="300" dirty="0"/>
              <a:t>Product</a:t>
            </a:r>
          </a:p>
          <a:p>
            <a:pPr>
              <a:lnSpc>
                <a:spcPct val="200000"/>
              </a:lnSpc>
            </a:pPr>
            <a:r>
              <a:rPr lang="en-US" altLang="ko-KR" spc="300" dirty="0"/>
              <a:t>Store</a:t>
            </a:r>
          </a:p>
          <a:p>
            <a:pPr>
              <a:lnSpc>
                <a:spcPct val="200000"/>
              </a:lnSpc>
            </a:pPr>
            <a:r>
              <a:rPr lang="en-US" altLang="ko-KR" spc="300" dirty="0"/>
              <a:t>Notice &amp; FAQ</a:t>
            </a:r>
          </a:p>
          <a:p>
            <a:pPr>
              <a:lnSpc>
                <a:spcPct val="200000"/>
              </a:lnSpc>
            </a:pPr>
            <a:r>
              <a:rPr lang="en-US" altLang="ko-KR" spc="300" dirty="0"/>
              <a:t>Admin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509910" y="917853"/>
            <a:ext cx="2122700" cy="374519"/>
          </a:xfrm>
        </p:spPr>
        <p:txBody>
          <a:bodyPr/>
          <a:lstStyle/>
          <a:p>
            <a:pPr algn="dist"/>
            <a:r>
              <a:rPr lang="en-US" altLang="ko-KR" sz="1500" dirty="0" err="1"/>
              <a:t>Woozoo</a:t>
            </a:r>
            <a:r>
              <a:rPr lang="en-US" altLang="ko-KR" sz="1500" dirty="0"/>
              <a:t> market</a:t>
            </a:r>
            <a:endParaRPr lang="ko-KR" altLang="en-US" sz="15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dist">
              <a:buNone/>
            </a:pPr>
            <a:r>
              <a:rPr lang="en-US" altLang="ko-KR" b="1" dirty="0"/>
              <a:t>INDEX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43703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6500826" y="1428736"/>
            <a:ext cx="2500330" cy="414340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E-mail</a:t>
            </a: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전송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E-mail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로 아이디 혹은 랜덤의 인증번호 전송 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Pom.xml</a:t>
            </a:r>
          </a:p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Application.properties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7" name="그림 6" descr="메일보내기코드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000108"/>
            <a:ext cx="6215106" cy="266071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929066"/>
            <a:ext cx="621510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838612"/>
            <a:ext cx="5172797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61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4643438" y="2143116"/>
            <a:ext cx="3857652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비밀번호 찾기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-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유효성 검사 진행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-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해당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E-mail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또는 핸드폰으로 인증 번호 전송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,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인증 완료 시 새로운 비밀번호 발급 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7" name="그림 6" descr="findPwBy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38" y="571480"/>
            <a:ext cx="3357586" cy="2750085"/>
          </a:xfrm>
          <a:prstGeom prst="rect">
            <a:avLst/>
          </a:prstGeom>
        </p:spPr>
      </p:pic>
      <p:pic>
        <p:nvPicPr>
          <p:cNvPr id="8" name="그림 7" descr="findPwByEmai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38" y="3500438"/>
            <a:ext cx="3357586" cy="283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2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929322" y="2500306"/>
            <a:ext cx="3857652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비밀번호 찾기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=</a:t>
            </a: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500438"/>
            <a:ext cx="519112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643050"/>
            <a:ext cx="6143668" cy="1576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02759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4"/>
          <p:cNvSpPr txBox="1">
            <a:spLocks/>
          </p:cNvSpPr>
          <p:nvPr/>
        </p:nvSpPr>
        <p:spPr>
          <a:xfrm>
            <a:off x="1785918" y="2428868"/>
            <a:ext cx="5643602" cy="157163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회원정보 수정</a:t>
            </a:r>
            <a:endParaRPr kumimoji="0" lang="ko-KR" altLang="en-US" sz="24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9117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643570" y="2143116"/>
            <a:ext cx="3500430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회원정보 찾기 </a:t>
            </a:r>
            <a:r>
              <a:rPr lang="en-US" altLang="ko-KR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Page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-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로그아웃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/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회원정보수정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/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탈퇴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-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카카오 회원은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1:1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문의를 통해서 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탈퇴 가능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5" name="그림 4" descr="memberUpd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142984"/>
            <a:ext cx="5400675" cy="2438400"/>
          </a:xfrm>
          <a:prstGeom prst="rect">
            <a:avLst/>
          </a:prstGeom>
        </p:spPr>
      </p:pic>
      <p:pic>
        <p:nvPicPr>
          <p:cNvPr id="6" name="그림 5" descr="kakaoMemberUpda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4214818"/>
            <a:ext cx="5391150" cy="1847850"/>
          </a:xfrm>
          <a:prstGeom prst="rect">
            <a:avLst/>
          </a:prstGeom>
        </p:spPr>
      </p:pic>
      <p:sp>
        <p:nvSpPr>
          <p:cNvPr id="9" name="제목 4"/>
          <p:cNvSpPr txBox="1">
            <a:spLocks/>
          </p:cNvSpPr>
          <p:nvPr/>
        </p:nvSpPr>
        <p:spPr>
          <a:xfrm>
            <a:off x="1785918" y="3929066"/>
            <a:ext cx="1500198" cy="35719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카카오 회원정보 수정</a:t>
            </a: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10" name="제목 4"/>
          <p:cNvSpPr txBox="1">
            <a:spLocks/>
          </p:cNvSpPr>
          <p:nvPr/>
        </p:nvSpPr>
        <p:spPr>
          <a:xfrm>
            <a:off x="1785918" y="928670"/>
            <a:ext cx="1357322" cy="35719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일반 회원정보 수정</a:t>
            </a:r>
            <a:endParaRPr kumimoji="0" lang="en-US" altLang="ko-KR" sz="11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86731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4857752" y="2143116"/>
            <a:ext cx="3643338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회원정보 수정 </a:t>
            </a:r>
            <a:r>
              <a:rPr lang="en-US" altLang="ko-KR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Form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-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유효성 검사 진행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- E-mail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과 핸드폰번호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Unique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속성을 위한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검증 </a:t>
            </a:r>
            <a:r>
              <a:rPr lang="ko-KR" altLang="en-US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메서드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5" name="그림 4" descr="memberUpdateP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642918"/>
            <a:ext cx="4143404" cy="3000396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3857628"/>
            <a:ext cx="4182417" cy="2676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84610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4857752" y="2143116"/>
            <a:ext cx="3857652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카카오 회원정보 수정 </a:t>
            </a:r>
            <a:r>
              <a:rPr lang="en-US" altLang="ko-KR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Form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-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유효성 검사 진행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- 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카카오 회원은 제한된 정보 수정만 가능함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-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핸드폰번호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Unique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속성을 위한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검증 </a:t>
            </a:r>
            <a:r>
              <a:rPr lang="ko-KR" altLang="en-US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메서드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6" name="그림 5" descr="kakaoMemerUpdateP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428604"/>
            <a:ext cx="3429024" cy="3180544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786190"/>
            <a:ext cx="4286280" cy="2735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06594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4"/>
          <p:cNvSpPr txBox="1">
            <a:spLocks/>
          </p:cNvSpPr>
          <p:nvPr/>
        </p:nvSpPr>
        <p:spPr>
          <a:xfrm>
            <a:off x="1857356" y="2428868"/>
            <a:ext cx="5643602" cy="157163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회원탈퇴</a:t>
            </a:r>
            <a:endParaRPr kumimoji="0" lang="ko-KR" altLang="en-US" sz="24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9117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857884" y="2143116"/>
            <a:ext cx="3143272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 탈퇴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- Modal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형태로 구현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현재 비밀번호 재입력해야 탈퇴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가능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5" name="그림 4" descr="memberDele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2000240"/>
            <a:ext cx="5471876" cy="25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06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259632" y="2391480"/>
            <a:ext cx="6264696" cy="2211872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ko-KR" altLang="en-US" dirty="0"/>
              <a:t>상품 리스트 및 상품 등록</a:t>
            </a:r>
            <a:r>
              <a:rPr lang="en-US" altLang="ko-KR" dirty="0"/>
              <a:t>(Product)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index page </a:t>
            </a:r>
            <a:r>
              <a:rPr lang="ko-KR" altLang="en-US" dirty="0"/>
              <a:t>상품리스트 및 검색기능</a:t>
            </a:r>
          </a:p>
        </p:txBody>
      </p:sp>
    </p:spTree>
    <p:extLst>
      <p:ext uri="{BB962C8B-B14F-4D97-AF65-F5344CB8AC3E}">
        <p14:creationId xmlns:p14="http://schemas.microsoft.com/office/powerpoint/2010/main" val="4233620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4"/>
          <p:cNvSpPr txBox="1">
            <a:spLocks/>
          </p:cNvSpPr>
          <p:nvPr/>
        </p:nvSpPr>
        <p:spPr>
          <a:xfrm>
            <a:off x="1785918" y="2428868"/>
            <a:ext cx="5643602" cy="157163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회원가입</a:t>
            </a:r>
            <a:endParaRPr kumimoji="0" lang="ko-KR" altLang="en-US" sz="24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9117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INDEX </a:t>
            </a:r>
            <a:r>
              <a:rPr lang="ko-KR" altLang="en-US" b="1" dirty="0"/>
              <a:t>페이지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30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5191612" y="2451364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pic>
        <p:nvPicPr>
          <p:cNvPr id="17" name="내용 개체 틀 16" descr="스크린샷이(가) 표시된 사진&#10;&#10;자동 생성된 설명">
            <a:extLst>
              <a:ext uri="{FF2B5EF4-FFF2-40B4-BE49-F238E27FC236}">
                <a16:creationId xmlns:a16="http://schemas.microsoft.com/office/drawing/2014/main" id="{E610CE47-18A2-4BBB-BF1B-FA139F4E3A43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034" y="784967"/>
            <a:ext cx="2813221" cy="5629275"/>
          </a:xfr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654213" y="2583941"/>
            <a:ext cx="26005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1. </a:t>
            </a:r>
            <a:r>
              <a:rPr lang="ko-KR" altLang="en-US" b="1" dirty="0" err="1">
                <a:solidFill>
                  <a:schemeClr val="bg1"/>
                </a:solidFill>
                <a:latin typeface="Abadi" panose="020B0604020202020204" pitchFamily="34" charset="0"/>
              </a:rPr>
              <a:t>검색창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모든 상품 리스트 중 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최근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4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개 리스트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3. </a:t>
            </a:r>
            <a:r>
              <a:rPr lang="ko-KR" altLang="en-US" b="1" dirty="0">
                <a:solidFill>
                  <a:schemeClr val="bg1"/>
                </a:solidFill>
              </a:rPr>
              <a:t>카테고리 별 리스트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110A1C9-E83D-4981-AECC-D0F1676591F4}"/>
              </a:ext>
            </a:extLst>
          </p:cNvPr>
          <p:cNvSpPr/>
          <p:nvPr/>
        </p:nvSpPr>
        <p:spPr>
          <a:xfrm>
            <a:off x="2300107" y="1892113"/>
            <a:ext cx="2271893" cy="1032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EA4B86-5382-46BD-882B-D3BF19A9B957}"/>
              </a:ext>
            </a:extLst>
          </p:cNvPr>
          <p:cNvSpPr/>
          <p:nvPr/>
        </p:nvSpPr>
        <p:spPr>
          <a:xfrm>
            <a:off x="2300107" y="3212976"/>
            <a:ext cx="2271893" cy="3181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5E9569-3CF4-4C33-8B87-7FADC46E4F28}"/>
              </a:ext>
            </a:extLst>
          </p:cNvPr>
          <p:cNvSpPr txBox="1"/>
          <p:nvPr/>
        </p:nvSpPr>
        <p:spPr>
          <a:xfrm>
            <a:off x="2606141" y="778640"/>
            <a:ext cx="2880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069C7A-30C3-4567-A341-AA8B791550E1}"/>
              </a:ext>
            </a:extLst>
          </p:cNvPr>
          <p:cNvSpPr txBox="1"/>
          <p:nvPr/>
        </p:nvSpPr>
        <p:spPr>
          <a:xfrm>
            <a:off x="1998537" y="1822293"/>
            <a:ext cx="3600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28E1A4D-9554-46CD-99D8-BF5ED9C74FF5}"/>
              </a:ext>
            </a:extLst>
          </p:cNvPr>
          <p:cNvSpPr/>
          <p:nvPr/>
        </p:nvSpPr>
        <p:spPr>
          <a:xfrm>
            <a:off x="2843808" y="836712"/>
            <a:ext cx="1080120" cy="269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0230F2-EF96-4F2E-AFAC-3A5162961322}"/>
              </a:ext>
            </a:extLst>
          </p:cNvPr>
          <p:cNvSpPr txBox="1"/>
          <p:nvPr/>
        </p:nvSpPr>
        <p:spPr>
          <a:xfrm>
            <a:off x="1990422" y="3121275"/>
            <a:ext cx="3600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926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INDEX </a:t>
            </a:r>
            <a:r>
              <a:rPr lang="ko-KR" altLang="en-US" b="1" dirty="0"/>
              <a:t>페이지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31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5212510" y="2425507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4694277" y="2158641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index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 리스트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Controller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0A5224-1485-4588-A59E-218FB8D70ADF}"/>
              </a:ext>
            </a:extLst>
          </p:cNvPr>
          <p:cNvSpPr txBox="1"/>
          <p:nvPr/>
        </p:nvSpPr>
        <p:spPr>
          <a:xfrm>
            <a:off x="6028706" y="5157192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Index</a:t>
            </a:r>
            <a:r>
              <a:rPr lang="ko-KR" altLang="en-US" b="1" dirty="0">
                <a:solidFill>
                  <a:schemeClr val="bg1"/>
                </a:solidFill>
              </a:rPr>
              <a:t>에 리스트를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불러오기 위한 </a:t>
            </a:r>
            <a:r>
              <a:rPr lang="en-US" altLang="ko-KR" b="1" dirty="0">
                <a:solidFill>
                  <a:schemeClr val="bg1"/>
                </a:solidFill>
              </a:rPr>
              <a:t>AJAX</a:t>
            </a:r>
          </a:p>
          <a:p>
            <a:endParaRPr lang="ko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3E21AF28-A463-4D97-816F-47E9B472CB9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774168"/>
            <a:ext cx="3478125" cy="3661452"/>
          </a:xfr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9DB0C509-FB3C-43F0-A5C6-688D8138F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683409"/>
            <a:ext cx="4913090" cy="15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64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상품 올리기 페이지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32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5212510" y="2425507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413938" y="2485768"/>
            <a:ext cx="313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사진 올리기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카테고리 선택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태그 올리기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등록하기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F7703D44-DCF2-4AC3-A9CE-1CA9AF01B32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5" y="830386"/>
            <a:ext cx="3870551" cy="5629275"/>
          </a:xfrm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F56A6BB-3A16-4427-BF8F-9319968A2CB0}"/>
              </a:ext>
            </a:extLst>
          </p:cNvPr>
          <p:cNvSpPr/>
          <p:nvPr/>
        </p:nvSpPr>
        <p:spPr>
          <a:xfrm>
            <a:off x="1691680" y="1916832"/>
            <a:ext cx="2664296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5E6AB-5285-41C5-B78C-A8361BC810FB}"/>
              </a:ext>
            </a:extLst>
          </p:cNvPr>
          <p:cNvSpPr/>
          <p:nvPr/>
        </p:nvSpPr>
        <p:spPr>
          <a:xfrm>
            <a:off x="1691680" y="3645024"/>
            <a:ext cx="2664296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349B9B-C33E-4C47-871A-2BA3044E3A20}"/>
              </a:ext>
            </a:extLst>
          </p:cNvPr>
          <p:cNvSpPr/>
          <p:nvPr/>
        </p:nvSpPr>
        <p:spPr>
          <a:xfrm>
            <a:off x="1763688" y="5805264"/>
            <a:ext cx="259228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F21BEE-FEBE-431F-955B-3C8215AA0964}"/>
              </a:ext>
            </a:extLst>
          </p:cNvPr>
          <p:cNvSpPr/>
          <p:nvPr/>
        </p:nvSpPr>
        <p:spPr>
          <a:xfrm>
            <a:off x="2555776" y="6237311"/>
            <a:ext cx="648071" cy="222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2BB81-14AB-441E-B74F-F540ACE14287}"/>
              </a:ext>
            </a:extLst>
          </p:cNvPr>
          <p:cNvSpPr txBox="1"/>
          <p:nvPr/>
        </p:nvSpPr>
        <p:spPr>
          <a:xfrm>
            <a:off x="1475655" y="1812161"/>
            <a:ext cx="2880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FC157-9F51-4666-9CCD-8017A244DB7C}"/>
              </a:ext>
            </a:extLst>
          </p:cNvPr>
          <p:cNvSpPr txBox="1"/>
          <p:nvPr/>
        </p:nvSpPr>
        <p:spPr>
          <a:xfrm>
            <a:off x="1399822" y="3598383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0A85E8-1CFE-45D6-8DE4-E34E4FC95E63}"/>
              </a:ext>
            </a:extLst>
          </p:cNvPr>
          <p:cNvSpPr txBox="1"/>
          <p:nvPr/>
        </p:nvSpPr>
        <p:spPr>
          <a:xfrm>
            <a:off x="1475655" y="5733256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964EF3-3918-4329-9876-5E315F4B7171}"/>
              </a:ext>
            </a:extLst>
          </p:cNvPr>
          <p:cNvSpPr txBox="1"/>
          <p:nvPr/>
        </p:nvSpPr>
        <p:spPr>
          <a:xfrm>
            <a:off x="2270213" y="6162337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974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상품 올리기 페이지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33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5212510" y="2425507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669719" y="2333756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올리기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Mapper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6CD47B56-FE5A-4C81-A974-F0BA2EB1413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20" y="777307"/>
            <a:ext cx="4437204" cy="2229612"/>
          </a:xfr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9CCE71F-B882-4CDC-B8E9-68C243B2B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20" y="3549907"/>
            <a:ext cx="4430788" cy="2560011"/>
          </a:xfrm>
          <a:prstGeom prst="rect">
            <a:avLst/>
          </a:prstGeom>
        </p:spPr>
      </p:pic>
      <p:pic>
        <p:nvPicPr>
          <p:cNvPr id="10" name="그림 9" descr="조류이(가) 표시된 사진&#10;&#10;자동 생성된 설명">
            <a:extLst>
              <a:ext uri="{FF2B5EF4-FFF2-40B4-BE49-F238E27FC236}">
                <a16:creationId xmlns:a16="http://schemas.microsoft.com/office/drawing/2014/main" id="{5F9D8EAC-EE4B-432D-AD2D-3E15EC6CB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40" y="777307"/>
            <a:ext cx="3877216" cy="1428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D2972A-2A13-4813-A2BC-D3C03FA4E124}"/>
              </a:ext>
            </a:extLst>
          </p:cNvPr>
          <p:cNvSpPr txBox="1"/>
          <p:nvPr/>
        </p:nvSpPr>
        <p:spPr>
          <a:xfrm>
            <a:off x="1115616" y="6168148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올리기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17734-03D2-44BE-90F7-48E0594C5414}"/>
              </a:ext>
            </a:extLst>
          </p:cNvPr>
          <p:cNvSpPr txBox="1"/>
          <p:nvPr/>
        </p:nvSpPr>
        <p:spPr>
          <a:xfrm>
            <a:off x="1115616" y="3112921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올리기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Controller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10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상품 리스트 페이지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34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5212510" y="2425507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184694" y="2690336"/>
            <a:ext cx="3301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카테고리 별 리스트로 이동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정보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페이지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BADEACB5-CE91-4EFA-8F31-501EE1C22213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4" y="1398402"/>
            <a:ext cx="4572000" cy="4264466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E70D77-DE95-4818-A729-4C22840E1F41}"/>
              </a:ext>
            </a:extLst>
          </p:cNvPr>
          <p:cNvSpPr/>
          <p:nvPr/>
        </p:nvSpPr>
        <p:spPr>
          <a:xfrm>
            <a:off x="913877" y="2276872"/>
            <a:ext cx="720080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3B9C94-9040-4C93-960B-8BD5B7125B84}"/>
              </a:ext>
            </a:extLst>
          </p:cNvPr>
          <p:cNvSpPr/>
          <p:nvPr/>
        </p:nvSpPr>
        <p:spPr>
          <a:xfrm>
            <a:off x="2373048" y="2708920"/>
            <a:ext cx="798293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8AE6DF-A346-4833-B1C3-4E0038F19FA9}"/>
              </a:ext>
            </a:extLst>
          </p:cNvPr>
          <p:cNvSpPr/>
          <p:nvPr/>
        </p:nvSpPr>
        <p:spPr>
          <a:xfrm>
            <a:off x="688409" y="5445224"/>
            <a:ext cx="16165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E277E-974E-4D02-A624-8639409369B1}"/>
              </a:ext>
            </a:extLst>
          </p:cNvPr>
          <p:cNvSpPr txBox="1"/>
          <p:nvPr/>
        </p:nvSpPr>
        <p:spPr>
          <a:xfrm>
            <a:off x="701770" y="2188518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8CA16C-1A41-49CA-A8CC-A36C840B1443}"/>
              </a:ext>
            </a:extLst>
          </p:cNvPr>
          <p:cNvSpPr txBox="1"/>
          <p:nvPr/>
        </p:nvSpPr>
        <p:spPr>
          <a:xfrm>
            <a:off x="2090845" y="2604894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2FF13B-51D5-46CA-B2F4-D7CF67F485A4}"/>
              </a:ext>
            </a:extLst>
          </p:cNvPr>
          <p:cNvSpPr txBox="1"/>
          <p:nvPr/>
        </p:nvSpPr>
        <p:spPr>
          <a:xfrm>
            <a:off x="405369" y="5332566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958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상품 검색 시 리스트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35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5191612" y="2451364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076056" y="2967335"/>
            <a:ext cx="2600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검색 상품이 없을 시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검색 상품이 있을 시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455B571-D1E2-4B63-AED1-C33CB8478F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06" y="692696"/>
            <a:ext cx="3447569" cy="2817157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70B0FF2-BBE7-4D4E-B7B5-55A1B1C3C6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06" y="3747670"/>
            <a:ext cx="3447569" cy="282115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2FBA74C-2DDF-43B0-B163-DC88943924CA}"/>
              </a:ext>
            </a:extLst>
          </p:cNvPr>
          <p:cNvSpPr/>
          <p:nvPr/>
        </p:nvSpPr>
        <p:spPr>
          <a:xfrm>
            <a:off x="919606" y="692696"/>
            <a:ext cx="3447569" cy="2817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796622-6350-45B2-916C-5897134CF65A}"/>
              </a:ext>
            </a:extLst>
          </p:cNvPr>
          <p:cNvSpPr/>
          <p:nvPr/>
        </p:nvSpPr>
        <p:spPr>
          <a:xfrm>
            <a:off x="919605" y="3749668"/>
            <a:ext cx="3447569" cy="2817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B65C8D-968B-468E-9759-E4ADD25C1EC4}"/>
              </a:ext>
            </a:extLst>
          </p:cNvPr>
          <p:cNvSpPr txBox="1"/>
          <p:nvPr/>
        </p:nvSpPr>
        <p:spPr>
          <a:xfrm>
            <a:off x="705580" y="664826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61B96-2590-46C5-9754-B56DF44FC5D3}"/>
              </a:ext>
            </a:extLst>
          </p:cNvPr>
          <p:cNvSpPr txBox="1"/>
          <p:nvPr/>
        </p:nvSpPr>
        <p:spPr>
          <a:xfrm>
            <a:off x="655600" y="3747666"/>
            <a:ext cx="4138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666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상품 리스트 및 검색 리스트 페이지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36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5212510" y="2425507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4924277" y="3146593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리스트 카운트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Mapper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2972A-2A13-4813-A2BC-D3C03FA4E124}"/>
              </a:ext>
            </a:extLst>
          </p:cNvPr>
          <p:cNvSpPr txBox="1"/>
          <p:nvPr/>
        </p:nvSpPr>
        <p:spPr>
          <a:xfrm>
            <a:off x="1187624" y="4983563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리스트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17734-03D2-44BE-90F7-48E0594C5414}"/>
              </a:ext>
            </a:extLst>
          </p:cNvPr>
          <p:cNvSpPr txBox="1"/>
          <p:nvPr/>
        </p:nvSpPr>
        <p:spPr>
          <a:xfrm>
            <a:off x="1115616" y="3112921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리스트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Controller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95A44AB-8C21-43D3-B30F-161F9257E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7" y="816337"/>
            <a:ext cx="4022983" cy="2151551"/>
          </a:xfrm>
          <a:prstGeom prst="rect">
            <a:avLst/>
          </a:prstGeom>
        </p:spPr>
      </p:pic>
      <p:pic>
        <p:nvPicPr>
          <p:cNvPr id="13" name="그림 12" descr="실내, 스크린샷, 조류이(가) 표시된 사진&#10;&#10;자동 생성된 설명">
            <a:extLst>
              <a:ext uri="{FF2B5EF4-FFF2-40B4-BE49-F238E27FC236}">
                <a16:creationId xmlns:a16="http://schemas.microsoft.com/office/drawing/2014/main" id="{3B086C6F-94EE-4196-A479-59A3140D7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52" y="3727804"/>
            <a:ext cx="4022983" cy="1010208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1A8BC763-BF03-4786-93FA-7EC952D73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86" y="816337"/>
            <a:ext cx="2845766" cy="2159864"/>
          </a:xfrm>
          <a:prstGeom prst="rect">
            <a:avLst/>
          </a:prstGeom>
        </p:spPr>
      </p:pic>
      <p:pic>
        <p:nvPicPr>
          <p:cNvPr id="19" name="그림 18" descr="실내, 방이(가) 표시된 사진&#10;&#10;자동 생성된 설명">
            <a:extLst>
              <a:ext uri="{FF2B5EF4-FFF2-40B4-BE49-F238E27FC236}">
                <a16:creationId xmlns:a16="http://schemas.microsoft.com/office/drawing/2014/main" id="{8133648C-A37F-4AA4-9A13-E5C911B99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86" y="3712414"/>
            <a:ext cx="2969730" cy="651425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2F6E0E7-8F34-4EFD-9CD5-2FBD355D52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86" y="4363839"/>
            <a:ext cx="3008243" cy="6197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9009D92-4DCE-49E4-A787-0541248B47C3}"/>
              </a:ext>
            </a:extLst>
          </p:cNvPr>
          <p:cNvSpPr txBox="1"/>
          <p:nvPr/>
        </p:nvSpPr>
        <p:spPr>
          <a:xfrm>
            <a:off x="4995825" y="5100052"/>
            <a:ext cx="31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주소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사진 불러오기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Mapper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79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상품 리스트 및 검색 리스트 페이지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37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5212510" y="2425507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4788024" y="1667512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리스트 및 검색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Mapper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2972A-2A13-4813-A2BC-D3C03FA4E124}"/>
              </a:ext>
            </a:extLst>
          </p:cNvPr>
          <p:cNvSpPr txBox="1"/>
          <p:nvPr/>
        </p:nvSpPr>
        <p:spPr>
          <a:xfrm>
            <a:off x="5796136" y="4593284"/>
            <a:ext cx="2446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검색 시 상품 유무에 따라 페이지 출력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50F9686-89F6-4A05-BE71-1A7FF37D4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22" y="692696"/>
            <a:ext cx="3271241" cy="263295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A8D7C57-B4E0-4FAF-9294-66CCCAE3D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" y="3561608"/>
            <a:ext cx="4631093" cy="270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8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상품 페이지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38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5212510" y="2425507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1076602" y="4115813"/>
            <a:ext cx="31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내 상품 </a:t>
            </a:r>
            <a:r>
              <a:rPr lang="ko-KR" altLang="en-US" b="1" dirty="0" err="1">
                <a:solidFill>
                  <a:schemeClr val="bg1"/>
                </a:solidFill>
                <a:latin typeface="Abadi" panose="020B0604020202020204" pitchFamily="34" charset="0"/>
              </a:rPr>
              <a:t>선택시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 페이지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내 상점 관리로 이동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2BB81-14AB-441E-B74F-F540ACE14287}"/>
              </a:ext>
            </a:extLst>
          </p:cNvPr>
          <p:cNvSpPr txBox="1"/>
          <p:nvPr/>
        </p:nvSpPr>
        <p:spPr>
          <a:xfrm>
            <a:off x="932586" y="628964"/>
            <a:ext cx="2880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0A85E8-1CFE-45D6-8DE4-E34E4FC95E63}"/>
              </a:ext>
            </a:extLst>
          </p:cNvPr>
          <p:cNvSpPr txBox="1"/>
          <p:nvPr/>
        </p:nvSpPr>
        <p:spPr>
          <a:xfrm>
            <a:off x="4908715" y="612685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C3EDCD0-7B85-4E15-8FC8-9EA2228E02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14" y="692696"/>
            <a:ext cx="2529876" cy="3335192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FC6094D5-D6EC-4A79-9286-B6CCFC9A7A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08" y="673504"/>
            <a:ext cx="2547423" cy="334478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6C2CE2-3138-4BB1-9721-A31A9FCE9659}"/>
              </a:ext>
            </a:extLst>
          </p:cNvPr>
          <p:cNvSpPr/>
          <p:nvPr/>
        </p:nvSpPr>
        <p:spPr>
          <a:xfrm>
            <a:off x="1220620" y="692696"/>
            <a:ext cx="2507169" cy="3335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51F687-79BC-48F2-87E1-F8935F4BD99D}"/>
              </a:ext>
            </a:extLst>
          </p:cNvPr>
          <p:cNvSpPr/>
          <p:nvPr/>
        </p:nvSpPr>
        <p:spPr>
          <a:xfrm>
            <a:off x="5212510" y="673504"/>
            <a:ext cx="2560686" cy="3354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6AC447-9D1D-4BBA-A091-2FC26802B189}"/>
              </a:ext>
            </a:extLst>
          </p:cNvPr>
          <p:cNvSpPr/>
          <p:nvPr/>
        </p:nvSpPr>
        <p:spPr>
          <a:xfrm>
            <a:off x="2317041" y="2150864"/>
            <a:ext cx="1297687" cy="209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5D7B21-2403-4AA2-AD3D-8C32496364F7}"/>
              </a:ext>
            </a:extLst>
          </p:cNvPr>
          <p:cNvSpPr/>
          <p:nvPr/>
        </p:nvSpPr>
        <p:spPr>
          <a:xfrm>
            <a:off x="6383146" y="2131388"/>
            <a:ext cx="1247743" cy="204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45982BB-91BE-48AF-8316-40658AE4B198}"/>
              </a:ext>
            </a:extLst>
          </p:cNvPr>
          <p:cNvSpPr/>
          <p:nvPr/>
        </p:nvSpPr>
        <p:spPr>
          <a:xfrm>
            <a:off x="6333123" y="1652161"/>
            <a:ext cx="673894" cy="109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4FAB15-859D-4E60-BC2F-F94872815B5A}"/>
              </a:ext>
            </a:extLst>
          </p:cNvPr>
          <p:cNvSpPr/>
          <p:nvPr/>
        </p:nvSpPr>
        <p:spPr>
          <a:xfrm>
            <a:off x="6842448" y="3513330"/>
            <a:ext cx="917483" cy="506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B7EFF8-906E-4CE3-8D7D-B061593921F5}"/>
              </a:ext>
            </a:extLst>
          </p:cNvPr>
          <p:cNvSpPr/>
          <p:nvPr/>
        </p:nvSpPr>
        <p:spPr>
          <a:xfrm>
            <a:off x="5212507" y="3369457"/>
            <a:ext cx="1629941" cy="648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FC157-9F51-4666-9CCD-8017A244DB7C}"/>
              </a:ext>
            </a:extLst>
          </p:cNvPr>
          <p:cNvSpPr txBox="1"/>
          <p:nvPr/>
        </p:nvSpPr>
        <p:spPr>
          <a:xfrm>
            <a:off x="2022047" y="2075601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964EF3-3918-4329-9876-5E315F4B7171}"/>
              </a:ext>
            </a:extLst>
          </p:cNvPr>
          <p:cNvSpPr txBox="1"/>
          <p:nvPr/>
        </p:nvSpPr>
        <p:spPr>
          <a:xfrm>
            <a:off x="6122353" y="2054421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4DC22E-3736-4330-97E6-2B3ACF7A625C}"/>
              </a:ext>
            </a:extLst>
          </p:cNvPr>
          <p:cNvSpPr txBox="1"/>
          <p:nvPr/>
        </p:nvSpPr>
        <p:spPr>
          <a:xfrm>
            <a:off x="6067263" y="1532647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18241E-9684-47B4-818F-A28AF799A5CE}"/>
              </a:ext>
            </a:extLst>
          </p:cNvPr>
          <p:cNvSpPr txBox="1"/>
          <p:nvPr/>
        </p:nvSpPr>
        <p:spPr>
          <a:xfrm>
            <a:off x="4918553" y="3304371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6.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BF96E7-E35C-4222-B417-89771D399502}"/>
              </a:ext>
            </a:extLst>
          </p:cNvPr>
          <p:cNvSpPr txBox="1"/>
          <p:nvPr/>
        </p:nvSpPr>
        <p:spPr>
          <a:xfrm>
            <a:off x="6954469" y="3231766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7.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8330C0-6999-4E74-98A3-3C8C68DFA8DB}"/>
              </a:ext>
            </a:extLst>
          </p:cNvPr>
          <p:cNvSpPr txBox="1"/>
          <p:nvPr/>
        </p:nvSpPr>
        <p:spPr>
          <a:xfrm>
            <a:off x="5103943" y="4081552"/>
            <a:ext cx="33016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3. 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다른 판매자의 상품 페이지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4. 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찜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연락하기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구매 기능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5. 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찜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개수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조회수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정보 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6. 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상품문의 기능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7.  </a:t>
            </a:r>
            <a:r>
              <a:rPr lang="ko-KR" altLang="en-US" b="1" dirty="0" err="1">
                <a:solidFill>
                  <a:schemeClr val="bg1"/>
                </a:solidFill>
                <a:latin typeface="Abadi" panose="020B0604020202020204" pitchFamily="34" charset="0"/>
              </a:rPr>
              <a:t>팔로잉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 기능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687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612688E-79AB-41C5-878F-F009D881F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5105673" cy="3301724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상품 문의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39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5212510" y="2425507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557673" y="2396982"/>
            <a:ext cx="31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댓글 달기 클릭 시 원 댓글 작성자에 상점명이 내용에 추가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 작성자만 삭제 가능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2BB81-14AB-441E-B74F-F540ACE14287}"/>
              </a:ext>
            </a:extLst>
          </p:cNvPr>
          <p:cNvSpPr txBox="1"/>
          <p:nvPr/>
        </p:nvSpPr>
        <p:spPr>
          <a:xfrm>
            <a:off x="467684" y="3388561"/>
            <a:ext cx="2880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FC157-9F51-4666-9CCD-8017A244DB7C}"/>
              </a:ext>
            </a:extLst>
          </p:cNvPr>
          <p:cNvSpPr txBox="1"/>
          <p:nvPr/>
        </p:nvSpPr>
        <p:spPr>
          <a:xfrm>
            <a:off x="1805669" y="3388561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07E589-D6FA-4C49-BAF7-1001E565767B}"/>
              </a:ext>
            </a:extLst>
          </p:cNvPr>
          <p:cNvSpPr/>
          <p:nvPr/>
        </p:nvSpPr>
        <p:spPr>
          <a:xfrm>
            <a:off x="1280978" y="3501430"/>
            <a:ext cx="554718" cy="143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FB91C8-4C8E-4599-8AC8-37399D0E8C4F}"/>
              </a:ext>
            </a:extLst>
          </p:cNvPr>
          <p:cNvSpPr/>
          <p:nvPr/>
        </p:nvSpPr>
        <p:spPr>
          <a:xfrm>
            <a:off x="683568" y="3501430"/>
            <a:ext cx="597410" cy="143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02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유효성검사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38" y="714356"/>
            <a:ext cx="3683042" cy="5357826"/>
          </a:xfrm>
          <a:prstGeom prst="rect">
            <a:avLst/>
          </a:prstGeom>
        </p:spPr>
      </p:pic>
      <p:sp>
        <p:nvSpPr>
          <p:cNvPr id="12" name="제목 4"/>
          <p:cNvSpPr txBox="1">
            <a:spLocks/>
          </p:cNvSpPr>
          <p:nvPr/>
        </p:nvSpPr>
        <p:spPr>
          <a:xfrm>
            <a:off x="5357818" y="2428868"/>
            <a:ext cx="3071834" cy="157163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회원가입</a:t>
            </a:r>
            <a:r>
              <a:rPr kumimoji="0" lang="en-US" altLang="ko-KR" sz="20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유효성 검사</a:t>
            </a:r>
            <a:r>
              <a:rPr kumimoji="0" lang="en-US" altLang="ko-KR" sz="20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89839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상품 페이지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40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-108520" y="5447100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243446" y="5047252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선택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Mapper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2972A-2A13-4813-A2BC-D3C03FA4E124}"/>
              </a:ext>
            </a:extLst>
          </p:cNvPr>
          <p:cNvSpPr txBox="1"/>
          <p:nvPr/>
        </p:nvSpPr>
        <p:spPr>
          <a:xfrm>
            <a:off x="5243446" y="2311414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선택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17734-03D2-44BE-90F7-48E0594C5414}"/>
              </a:ext>
            </a:extLst>
          </p:cNvPr>
          <p:cNvSpPr txBox="1"/>
          <p:nvPr/>
        </p:nvSpPr>
        <p:spPr>
          <a:xfrm>
            <a:off x="1187624" y="4770238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선택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Controller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455C51-36D8-4F34-B4E4-05AD1610B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33" y="1488280"/>
            <a:ext cx="3162741" cy="3167504"/>
          </a:xfrm>
          <a:prstGeom prst="rect">
            <a:avLst/>
          </a:prstGeom>
        </p:spPr>
      </p:pic>
      <p:pic>
        <p:nvPicPr>
          <p:cNvPr id="13" name="그림 12" descr="조류이(가) 표시된 사진&#10;&#10;자동 생성된 설명">
            <a:extLst>
              <a:ext uri="{FF2B5EF4-FFF2-40B4-BE49-F238E27FC236}">
                <a16:creationId xmlns:a16="http://schemas.microsoft.com/office/drawing/2014/main" id="{6EFABA65-CF77-4BA4-8ECB-D5221BF5E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93743"/>
            <a:ext cx="3891496" cy="645823"/>
          </a:xfrm>
          <a:prstGeom prst="rect">
            <a:avLst/>
          </a:prstGeom>
        </p:spPr>
      </p:pic>
      <p:pic>
        <p:nvPicPr>
          <p:cNvPr id="16" name="그림 15" descr="조류이(가) 표시된 사진&#10;&#10;자동 생성된 설명">
            <a:extLst>
              <a:ext uri="{FF2B5EF4-FFF2-40B4-BE49-F238E27FC236}">
                <a16:creationId xmlns:a16="http://schemas.microsoft.com/office/drawing/2014/main" id="{E5ABC763-5DE9-414F-94A2-35A779B45D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981262"/>
            <a:ext cx="3982006" cy="895475"/>
          </a:xfrm>
          <a:prstGeom prst="rect">
            <a:avLst/>
          </a:prstGeom>
        </p:spPr>
      </p:pic>
      <p:pic>
        <p:nvPicPr>
          <p:cNvPr id="18" name="그림 17" descr="조류이(가) 표시된 사진&#10;&#10;자동 생성된 설명">
            <a:extLst>
              <a:ext uri="{FF2B5EF4-FFF2-40B4-BE49-F238E27FC236}">
                <a16:creationId xmlns:a16="http://schemas.microsoft.com/office/drawing/2014/main" id="{20E9F952-51A3-4324-AB8F-90AC6F1E2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876737"/>
            <a:ext cx="444879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38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상품 문의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41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-108520" y="5447100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436096" y="2041345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문의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Mapper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2972A-2A13-4813-A2BC-D3C03FA4E124}"/>
              </a:ext>
            </a:extLst>
          </p:cNvPr>
          <p:cNvSpPr txBox="1"/>
          <p:nvPr/>
        </p:nvSpPr>
        <p:spPr>
          <a:xfrm>
            <a:off x="1331640" y="5980638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문의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17734-03D2-44BE-90F7-48E0594C5414}"/>
              </a:ext>
            </a:extLst>
          </p:cNvPr>
          <p:cNvSpPr txBox="1"/>
          <p:nvPr/>
        </p:nvSpPr>
        <p:spPr>
          <a:xfrm>
            <a:off x="1331640" y="3244334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문의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Controller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9A20AD9-33B2-415E-B40E-8B2ADF6BD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81" y="783941"/>
            <a:ext cx="3605033" cy="2429032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7B1B0DE5-04BA-4A5C-8C8C-E88DB3707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81" y="3778581"/>
            <a:ext cx="3627798" cy="2109524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8C4C501A-2A96-4012-8248-1907399574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56"/>
          <a:stretch/>
        </p:blipFill>
        <p:spPr>
          <a:xfrm>
            <a:off x="4768992" y="783941"/>
            <a:ext cx="3587465" cy="11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60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상품 찜 및 조회수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42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-108520" y="5447100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779546" y="2251166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찜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Mapper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2972A-2A13-4813-A2BC-D3C03FA4E124}"/>
              </a:ext>
            </a:extLst>
          </p:cNvPr>
          <p:cNvSpPr txBox="1"/>
          <p:nvPr/>
        </p:nvSpPr>
        <p:spPr>
          <a:xfrm>
            <a:off x="1438199" y="5496589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찜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17734-03D2-44BE-90F7-48E0594C5414}"/>
              </a:ext>
            </a:extLst>
          </p:cNvPr>
          <p:cNvSpPr txBox="1"/>
          <p:nvPr/>
        </p:nvSpPr>
        <p:spPr>
          <a:xfrm>
            <a:off x="1516163" y="3048335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찜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Controller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8478C85-ADDB-462D-ABC8-2906ADFD5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10476"/>
            <a:ext cx="3829692" cy="2114463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7254B9E-6045-4438-B8C1-0984B1464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24999"/>
            <a:ext cx="3829692" cy="1710865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58C200C-55C5-486B-AF70-46DD0F7827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68"/>
          <a:stretch/>
        </p:blipFill>
        <p:spPr>
          <a:xfrm>
            <a:off x="4903196" y="811006"/>
            <a:ext cx="3614955" cy="132185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40533B8-4809-419D-A7F5-DBA52A672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51" y="3624999"/>
            <a:ext cx="3686689" cy="9050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5F71C4-12C6-4537-B40A-3B0626C57449}"/>
              </a:ext>
            </a:extLst>
          </p:cNvPr>
          <p:cNvSpPr txBox="1"/>
          <p:nvPr/>
        </p:nvSpPr>
        <p:spPr>
          <a:xfrm>
            <a:off x="5535382" y="4664236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조회수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Mapper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723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나의 상품 리스트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43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5212510" y="2425507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890895" y="2901670"/>
            <a:ext cx="31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나의 상품 중 검색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수정 및 삭제 기능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2BB81-14AB-441E-B74F-F540ACE14287}"/>
              </a:ext>
            </a:extLst>
          </p:cNvPr>
          <p:cNvSpPr txBox="1"/>
          <p:nvPr/>
        </p:nvSpPr>
        <p:spPr>
          <a:xfrm>
            <a:off x="393347" y="2414950"/>
            <a:ext cx="2880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276E87D8-AFB7-4F91-9799-C28B0F2F2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16" y="1538292"/>
            <a:ext cx="4809470" cy="392627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9831C29-71DC-441F-BAB6-7E9DD5447CF2}"/>
              </a:ext>
            </a:extLst>
          </p:cNvPr>
          <p:cNvSpPr/>
          <p:nvPr/>
        </p:nvSpPr>
        <p:spPr>
          <a:xfrm>
            <a:off x="629814" y="2485768"/>
            <a:ext cx="1853954" cy="298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DDEA90-43AD-45AA-9416-CD209B987471}"/>
              </a:ext>
            </a:extLst>
          </p:cNvPr>
          <p:cNvSpPr/>
          <p:nvPr/>
        </p:nvSpPr>
        <p:spPr>
          <a:xfrm>
            <a:off x="4893584" y="3212976"/>
            <a:ext cx="35247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FC157-9F51-4666-9CCD-8017A244DB7C}"/>
              </a:ext>
            </a:extLst>
          </p:cNvPr>
          <p:cNvSpPr txBox="1"/>
          <p:nvPr/>
        </p:nvSpPr>
        <p:spPr>
          <a:xfrm>
            <a:off x="4621304" y="3132098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933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나의 상품 리스트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44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-108520" y="5447100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668712" y="4186543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나의 상품 페이지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Mapper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2972A-2A13-4813-A2BC-D3C03FA4E124}"/>
              </a:ext>
            </a:extLst>
          </p:cNvPr>
          <p:cNvSpPr txBox="1"/>
          <p:nvPr/>
        </p:nvSpPr>
        <p:spPr>
          <a:xfrm>
            <a:off x="1094234" y="5137736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나의 상품 페이지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17734-03D2-44BE-90F7-48E0594C5414}"/>
              </a:ext>
            </a:extLst>
          </p:cNvPr>
          <p:cNvSpPr txBox="1"/>
          <p:nvPr/>
        </p:nvSpPr>
        <p:spPr>
          <a:xfrm>
            <a:off x="1115616" y="3339775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나의 상품 페이지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Controller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187E641-C2A1-4BB6-91CA-F893721FF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84965"/>
            <a:ext cx="4176464" cy="2311247"/>
          </a:xfrm>
          <a:prstGeom prst="rect">
            <a:avLst/>
          </a:prstGeom>
        </p:spPr>
      </p:pic>
      <p:pic>
        <p:nvPicPr>
          <p:cNvPr id="5" name="그림 4" descr="실내, 스크린샷, 조류이(가) 표시된 사진&#10;&#10;자동 생성된 설명">
            <a:extLst>
              <a:ext uri="{FF2B5EF4-FFF2-40B4-BE49-F238E27FC236}">
                <a16:creationId xmlns:a16="http://schemas.microsoft.com/office/drawing/2014/main" id="{FDC88460-11DD-4858-889D-A0ED0EC12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3980790"/>
            <a:ext cx="4176463" cy="953415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9C664D6-BDA8-47AC-A55F-92961C787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59" y="892581"/>
            <a:ext cx="3797390" cy="313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13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나의 상품 삭제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45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-108520" y="5447100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275550" y="5345075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나의 상품 삭제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Mapper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2972A-2A13-4813-A2BC-D3C03FA4E124}"/>
              </a:ext>
            </a:extLst>
          </p:cNvPr>
          <p:cNvSpPr txBox="1"/>
          <p:nvPr/>
        </p:nvSpPr>
        <p:spPr>
          <a:xfrm>
            <a:off x="1326045" y="5398622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나의 상품 삭제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17734-03D2-44BE-90F7-48E0594C5414}"/>
              </a:ext>
            </a:extLst>
          </p:cNvPr>
          <p:cNvSpPr txBox="1"/>
          <p:nvPr/>
        </p:nvSpPr>
        <p:spPr>
          <a:xfrm>
            <a:off x="2927135" y="3667056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나의 상품 삭제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Controller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B4431FC-6578-4854-8FF4-2FDC9530C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75" y="863284"/>
            <a:ext cx="5467920" cy="2565716"/>
          </a:xfrm>
          <a:prstGeom prst="rect">
            <a:avLst/>
          </a:prstGeom>
        </p:spPr>
      </p:pic>
      <p:pic>
        <p:nvPicPr>
          <p:cNvPr id="9" name="그림 8" descr="조류이(가) 표시된 사진&#10;&#10;자동 생성된 설명">
            <a:extLst>
              <a:ext uri="{FF2B5EF4-FFF2-40B4-BE49-F238E27FC236}">
                <a16:creationId xmlns:a16="http://schemas.microsoft.com/office/drawing/2014/main" id="{146D1349-2D59-4CFE-A445-B0AE2CDCB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21" y="4381664"/>
            <a:ext cx="3913324" cy="665923"/>
          </a:xfrm>
          <a:prstGeom prst="rect">
            <a:avLst/>
          </a:prstGeom>
        </p:spPr>
      </p:pic>
      <p:pic>
        <p:nvPicPr>
          <p:cNvPr id="13" name="그림 12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0549AF3C-47D1-4233-AE92-3632A817D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018" y="4384307"/>
            <a:ext cx="3886742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58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나의 상품 수정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46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-108520" y="5447100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275550" y="5345075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나의 상품 수정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Mapper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2972A-2A13-4813-A2BC-D3C03FA4E124}"/>
              </a:ext>
            </a:extLst>
          </p:cNvPr>
          <p:cNvSpPr txBox="1"/>
          <p:nvPr/>
        </p:nvSpPr>
        <p:spPr>
          <a:xfrm>
            <a:off x="1360235" y="5371211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나의 상품 수정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17734-03D2-44BE-90F7-48E0594C5414}"/>
              </a:ext>
            </a:extLst>
          </p:cNvPr>
          <p:cNvSpPr txBox="1"/>
          <p:nvPr/>
        </p:nvSpPr>
        <p:spPr>
          <a:xfrm>
            <a:off x="3149704" y="3436334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나의 상품 수정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Controller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DDBCA63-8233-471C-A15C-3C4161AE2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53" y="692696"/>
            <a:ext cx="5516692" cy="2642814"/>
          </a:xfrm>
          <a:prstGeom prst="rect">
            <a:avLst/>
          </a:prstGeom>
        </p:spPr>
      </p:pic>
      <p:pic>
        <p:nvPicPr>
          <p:cNvPr id="7" name="그림 6" descr="테이블, 조류이(가) 표시된 사진&#10;&#10;자동 생성된 설명">
            <a:extLst>
              <a:ext uri="{FF2B5EF4-FFF2-40B4-BE49-F238E27FC236}">
                <a16:creationId xmlns:a16="http://schemas.microsoft.com/office/drawing/2014/main" id="{172E49E3-E392-4761-B5C0-CB17A1F2E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355613"/>
            <a:ext cx="4321068" cy="720178"/>
          </a:xfrm>
          <a:prstGeom prst="rect">
            <a:avLst/>
          </a:prstGeom>
        </p:spPr>
      </p:pic>
      <p:pic>
        <p:nvPicPr>
          <p:cNvPr id="10" name="그림 9" descr="조류이(가) 표시된 사진&#10;&#10;자동 생성된 설명">
            <a:extLst>
              <a:ext uri="{FF2B5EF4-FFF2-40B4-BE49-F238E27FC236}">
                <a16:creationId xmlns:a16="http://schemas.microsoft.com/office/drawing/2014/main" id="{1B694EB4-0336-4E5B-AE6D-9B6C15C504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63" y="4062662"/>
            <a:ext cx="3316062" cy="10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74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051720" y="1916832"/>
            <a:ext cx="5040560" cy="2211872"/>
          </a:xfrm>
        </p:spPr>
        <p:txBody>
          <a:bodyPr/>
          <a:lstStyle/>
          <a:p>
            <a:pPr algn="dist">
              <a:lnSpc>
                <a:spcPct val="100000"/>
              </a:lnSpc>
            </a:pPr>
            <a:r>
              <a:rPr lang="ko-KR" altLang="en-US" dirty="0" err="1"/>
              <a:t>내상점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735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259632" y="2391480"/>
            <a:ext cx="2227090" cy="2211872"/>
          </a:xfrm>
        </p:spPr>
        <p:txBody>
          <a:bodyPr/>
          <a:lstStyle/>
          <a:p>
            <a:pPr algn="dist">
              <a:lnSpc>
                <a:spcPct val="100000"/>
              </a:lnSpc>
            </a:pPr>
            <a:r>
              <a:rPr lang="en-US" altLang="ko-KR" dirty="0"/>
              <a:t>FEEL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THE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LIGHT</a:t>
            </a:r>
            <a:endParaRPr lang="ko-KR" altLang="en-US" dirty="0"/>
          </a:p>
        </p:txBody>
      </p:sp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나의 상점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1E7E5733-76C9-4726-928E-35D14FC79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05" y="1268760"/>
            <a:ext cx="4032446" cy="51881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95A733-9F04-4E9C-8A8A-9E2C97700C8C}"/>
              </a:ext>
            </a:extLst>
          </p:cNvPr>
          <p:cNvSpPr/>
          <p:nvPr/>
        </p:nvSpPr>
        <p:spPr>
          <a:xfrm>
            <a:off x="899592" y="2232760"/>
            <a:ext cx="936104" cy="7920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CA2BB2-2544-4024-B730-553C00729EA7}"/>
              </a:ext>
            </a:extLst>
          </p:cNvPr>
          <p:cNvSpPr/>
          <p:nvPr/>
        </p:nvSpPr>
        <p:spPr>
          <a:xfrm>
            <a:off x="1979712" y="1412777"/>
            <a:ext cx="1507010" cy="674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36F6CDA-651F-4027-9A42-37E5C101D632}"/>
              </a:ext>
            </a:extLst>
          </p:cNvPr>
          <p:cNvSpPr/>
          <p:nvPr/>
        </p:nvSpPr>
        <p:spPr>
          <a:xfrm>
            <a:off x="680988" y="3298231"/>
            <a:ext cx="3819003" cy="61860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0EE623D-04CF-4F1A-A0CB-348DD8B3E9CF}"/>
              </a:ext>
            </a:extLst>
          </p:cNvPr>
          <p:cNvSpPr/>
          <p:nvPr/>
        </p:nvSpPr>
        <p:spPr>
          <a:xfrm>
            <a:off x="687227" y="4220858"/>
            <a:ext cx="3812764" cy="208846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947FDA0-726F-4378-B96F-91E800526591}"/>
              </a:ext>
            </a:extLst>
          </p:cNvPr>
          <p:cNvSpPr/>
          <p:nvPr/>
        </p:nvSpPr>
        <p:spPr>
          <a:xfrm>
            <a:off x="1802737" y="1265168"/>
            <a:ext cx="324464" cy="2863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A590535-BF7C-4763-9BF1-08A458411413}"/>
              </a:ext>
            </a:extLst>
          </p:cNvPr>
          <p:cNvSpPr/>
          <p:nvPr/>
        </p:nvSpPr>
        <p:spPr>
          <a:xfrm>
            <a:off x="701164" y="2075645"/>
            <a:ext cx="324464" cy="2863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F518CFD-CFE4-47A5-8AC4-16AFBC0422ED}"/>
              </a:ext>
            </a:extLst>
          </p:cNvPr>
          <p:cNvSpPr/>
          <p:nvPr/>
        </p:nvSpPr>
        <p:spPr>
          <a:xfrm>
            <a:off x="538932" y="3150623"/>
            <a:ext cx="324464" cy="28633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87E538C-5006-4BE1-85C1-B8F5AD8F235D}"/>
              </a:ext>
            </a:extLst>
          </p:cNvPr>
          <p:cNvSpPr/>
          <p:nvPr/>
        </p:nvSpPr>
        <p:spPr>
          <a:xfrm>
            <a:off x="538932" y="4073250"/>
            <a:ext cx="324464" cy="2863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4A9533-FEA3-4B08-B6A2-08041F19198D}"/>
              </a:ext>
            </a:extLst>
          </p:cNvPr>
          <p:cNvSpPr txBox="1"/>
          <p:nvPr/>
        </p:nvSpPr>
        <p:spPr>
          <a:xfrm>
            <a:off x="5059977" y="1450702"/>
            <a:ext cx="38363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나의 </a:t>
            </a:r>
            <a:r>
              <a:rPr lang="ko-KR" altLang="en-US" sz="2000" b="1" dirty="0" err="1">
                <a:solidFill>
                  <a:schemeClr val="bg1"/>
                </a:solidFill>
              </a:rPr>
              <a:t>상점명</a:t>
            </a:r>
            <a:r>
              <a:rPr lang="ko-KR" altLang="en-US" sz="2000" b="1" dirty="0">
                <a:solidFill>
                  <a:schemeClr val="bg1"/>
                </a:solidFill>
              </a:rPr>
              <a:t> 수정</a:t>
            </a:r>
            <a:r>
              <a:rPr lang="en-US" altLang="ko-KR" sz="2000" b="1" dirty="0">
                <a:solidFill>
                  <a:schemeClr val="bg1"/>
                </a:solidFill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</a:rPr>
              <a:t>가입 날짜로 현재날짜와 계산하여 출력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리뷰 작성시 선택한 별점들의 평균을 구하여 별수 출력 나의 판매목록 확인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각 리스트의 개수를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상품 사진 </a:t>
            </a:r>
            <a:r>
              <a:rPr lang="en-US" altLang="ko-KR" sz="2000" b="1" dirty="0">
                <a:solidFill>
                  <a:schemeClr val="bg1"/>
                </a:solidFill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</a:rPr>
              <a:t>이름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가격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날짜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태그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854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나의 상점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2F5D3-12E3-4DBA-8FD5-47E01EDF1829}"/>
              </a:ext>
            </a:extLst>
          </p:cNvPr>
          <p:cNvSpPr txBox="1"/>
          <p:nvPr/>
        </p:nvSpPr>
        <p:spPr>
          <a:xfrm>
            <a:off x="467544" y="5860744"/>
            <a:ext cx="3672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&lt;Script&gt;</a:t>
            </a:r>
          </a:p>
          <a:p>
            <a:r>
              <a:rPr lang="ko-KR" altLang="en-US" sz="2000" b="1" dirty="0">
                <a:solidFill>
                  <a:schemeClr val="bg1"/>
                </a:solidFill>
              </a:rPr>
              <a:t>가입한 </a:t>
            </a:r>
            <a:r>
              <a:rPr lang="ko-KR" altLang="en-US" sz="2000" b="1" dirty="0" err="1">
                <a:solidFill>
                  <a:schemeClr val="bg1"/>
                </a:solidFill>
              </a:rPr>
              <a:t>날자와</a:t>
            </a:r>
            <a:r>
              <a:rPr lang="ko-KR" altLang="en-US" sz="2000" b="1" dirty="0">
                <a:solidFill>
                  <a:schemeClr val="bg1"/>
                </a:solidFill>
              </a:rPr>
              <a:t> 오늘날자 비교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B456F88-4AF9-499B-9521-F2EB6B7CD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40264"/>
            <a:ext cx="3672408" cy="4120984"/>
          </a:xfrm>
          <a:prstGeom prst="rect">
            <a:avLst/>
          </a:prstGeom>
        </p:spPr>
      </p:pic>
      <p:pic>
        <p:nvPicPr>
          <p:cNvPr id="13" name="그림 12" descr="스크린샷, 사람이(가) 표시된 사진&#10;&#10;자동 생성된 설명">
            <a:extLst>
              <a:ext uri="{FF2B5EF4-FFF2-40B4-BE49-F238E27FC236}">
                <a16:creationId xmlns:a16="http://schemas.microsoft.com/office/drawing/2014/main" id="{5EBEA834-7AE6-4D4D-942F-785EC4348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536734"/>
            <a:ext cx="4536504" cy="22322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555F4A-FAD0-481B-8691-5A0AFC37A3B5}"/>
              </a:ext>
            </a:extLst>
          </p:cNvPr>
          <p:cNvSpPr txBox="1"/>
          <p:nvPr/>
        </p:nvSpPr>
        <p:spPr>
          <a:xfrm>
            <a:off x="4247964" y="3985928"/>
            <a:ext cx="47525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&lt;</a:t>
            </a:r>
            <a:r>
              <a:rPr lang="en-US" altLang="ko-KR" sz="2000" b="1" dirty="0" err="1">
                <a:solidFill>
                  <a:schemeClr val="bg1"/>
                </a:solidFill>
              </a:rPr>
              <a:t>c:for</a:t>
            </a:r>
            <a:r>
              <a:rPr lang="en-US" altLang="ko-KR" sz="2000" b="1" dirty="0">
                <a:solidFill>
                  <a:schemeClr val="bg1"/>
                </a:solidFill>
              </a:rPr>
              <a:t> Each &gt;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&lt;</a:t>
            </a:r>
            <a:r>
              <a:rPr lang="en-US" altLang="ko-KR" sz="2000" b="1" dirty="0" err="1">
                <a:solidFill>
                  <a:schemeClr val="bg1"/>
                </a:solidFill>
              </a:rPr>
              <a:t>c:if</a:t>
            </a:r>
            <a:r>
              <a:rPr lang="en-US" altLang="ko-KR" sz="2000" b="1" dirty="0">
                <a:solidFill>
                  <a:schemeClr val="bg1"/>
                </a:solidFill>
              </a:rPr>
              <a:t> &gt;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Controller </a:t>
            </a:r>
            <a:r>
              <a:rPr lang="ko-KR" altLang="en-US" sz="2000" b="1" dirty="0">
                <a:solidFill>
                  <a:schemeClr val="bg1"/>
                </a:solidFill>
              </a:rPr>
              <a:t>에서 계산하여 별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08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500694" y="1214398"/>
            <a:ext cx="3500462" cy="564360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회원가입</a:t>
            </a:r>
            <a:r>
              <a:rPr kumimoji="0" lang="en-US" altLang="ko-KR" sz="22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(</a:t>
            </a:r>
            <a:r>
              <a:rPr kumimoji="0" lang="ko-KR" altLang="en-US" sz="22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유효성 검사</a:t>
            </a:r>
            <a:r>
              <a:rPr kumimoji="0" lang="en-US" altLang="ko-KR" sz="22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457200" marR="0" lvl="0" indent="-45720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1. </a:t>
            </a:r>
            <a:r>
              <a:rPr kumimoji="0" lang="ko-KR" altLang="en-US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기본 검증 </a:t>
            </a:r>
            <a:r>
              <a:rPr kumimoji="0" lang="ko-KR" altLang="en-US" sz="1300" b="1" i="0" u="none" strike="noStrike" kern="1200" cap="none" spc="0" normalizeH="0" baseline="0" noProof="0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메서드</a:t>
            </a: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이름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	(Not Null)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아이디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	(Not Null, Unique)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비밀번호 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(Not Null, Max : 16, Min: 6)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핸드폰 번호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(Max : 11, Min: 10)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</a:t>
            </a:r>
            <a:r>
              <a:rPr lang="ko-KR" altLang="en-US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이메일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	(Not Null)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주소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	(Not Null)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2.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사용자 정의 검증 </a:t>
            </a:r>
            <a:r>
              <a:rPr lang="ko-KR" altLang="en-US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메서드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비밀번호 확인 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ID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중복 검사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핸드폰 번호 중복 검사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</a:t>
            </a:r>
            <a:r>
              <a:rPr lang="ko-KR" altLang="en-US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이메일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중복 검사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인증번호 확인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lvl="0">
              <a:spcBef>
                <a:spcPct val="0"/>
              </a:spcBef>
              <a:defRPr/>
            </a:pPr>
            <a:endParaRPr lang="en-US" altLang="ko-KR" sz="14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6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</a:t>
            </a:r>
          </a:p>
          <a:p>
            <a:pPr lvl="0">
              <a:spcBef>
                <a:spcPct val="0"/>
              </a:spcBef>
              <a:buFontTx/>
              <a:buChar char="-"/>
              <a:defRPr/>
            </a:pPr>
            <a:endParaRPr lang="en-US" altLang="ko-KR" sz="16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4" name="그림 3" descr="회원가입검증메서드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1" y="1000108"/>
            <a:ext cx="5072098" cy="464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25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1200" dirty="0"/>
              <a:t>I Still Remember when things were Broken</a:t>
            </a:r>
            <a:br>
              <a:rPr lang="en-US" altLang="ko-KR" sz="1200" dirty="0"/>
            </a:br>
            <a:r>
              <a:rPr lang="en-US" altLang="ko-KR" sz="1200" dirty="0"/>
              <a:t>But put together , the cracks were closing</a:t>
            </a:r>
            <a:br>
              <a:rPr lang="en-US" altLang="ko-KR" sz="1200" dirty="0"/>
            </a:br>
            <a:r>
              <a:rPr lang="en-US" altLang="ko-KR" sz="1200" dirty="0"/>
              <a:t>Hurry up, hurry up There's no more waiting</a:t>
            </a:r>
            <a:br>
              <a:rPr lang="en-US" altLang="ko-KR" sz="1200" dirty="0"/>
            </a:br>
            <a:r>
              <a:rPr lang="en-US" altLang="ko-KR" sz="1200" dirty="0"/>
              <a:t>We're still worth saving</a:t>
            </a:r>
          </a:p>
        </p:txBody>
      </p:sp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나의 상점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다른 유저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2" name="그림 11" descr="스크린샷, 모니터, 컴퓨터, 전자레인지이(가) 표시된 사진&#10;&#10;자동 생성된 설명">
            <a:extLst>
              <a:ext uri="{FF2B5EF4-FFF2-40B4-BE49-F238E27FC236}">
                <a16:creationId xmlns:a16="http://schemas.microsoft.com/office/drawing/2014/main" id="{676A74A2-ECAF-416D-B004-ED28D4C254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95"/>
          <a:stretch/>
        </p:blipFill>
        <p:spPr>
          <a:xfrm>
            <a:off x="629255" y="1268760"/>
            <a:ext cx="3888428" cy="29523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CF0F0C2-07DC-4688-83CA-B8411B72A32A}"/>
              </a:ext>
            </a:extLst>
          </p:cNvPr>
          <p:cNvSpPr/>
          <p:nvPr/>
        </p:nvSpPr>
        <p:spPr>
          <a:xfrm>
            <a:off x="833692" y="2636911"/>
            <a:ext cx="1002004" cy="324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936AD0-558F-424D-837C-44521CE1B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095"/>
          <a:stretch/>
        </p:blipFill>
        <p:spPr>
          <a:xfrm>
            <a:off x="4626319" y="1268760"/>
            <a:ext cx="3914876" cy="295232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B9AA7E-0C49-4200-8F3D-D0F9AD368446}"/>
              </a:ext>
            </a:extLst>
          </p:cNvPr>
          <p:cNvSpPr/>
          <p:nvPr/>
        </p:nvSpPr>
        <p:spPr>
          <a:xfrm>
            <a:off x="4842194" y="2636911"/>
            <a:ext cx="1002004" cy="324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4AE91D-5FD5-465D-B4D4-83BF56693628}"/>
              </a:ext>
            </a:extLst>
          </p:cNvPr>
          <p:cNvSpPr txBox="1"/>
          <p:nvPr/>
        </p:nvSpPr>
        <p:spPr>
          <a:xfrm>
            <a:off x="602805" y="4573576"/>
            <a:ext cx="79383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다른 유저의 상점을 </a:t>
            </a:r>
            <a:r>
              <a:rPr lang="ko-KR" altLang="en-US" sz="2000" b="1" dirty="0" err="1">
                <a:solidFill>
                  <a:schemeClr val="bg1"/>
                </a:solidFill>
              </a:rPr>
              <a:t>방문시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follow table</a:t>
            </a:r>
            <a:r>
              <a:rPr lang="ko-KR" altLang="en-US" sz="2000" b="1" dirty="0">
                <a:solidFill>
                  <a:schemeClr val="bg1"/>
                </a:solidFill>
              </a:rPr>
              <a:t>에서 검증을 하여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팔로우와 팔로우해제 버튼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내상점과는 다르게 찜 목록 버튼 없음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91133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나의 상점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642FF644-F058-4EBD-9702-9AAEF8D8A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0768"/>
            <a:ext cx="5695192" cy="45091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63C0673-A9CA-46E1-A6C1-6A6364568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218" y="1340768"/>
            <a:ext cx="3026270" cy="16066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F2F5D3-12E3-4DBA-8FD5-47E01EDF1829}"/>
              </a:ext>
            </a:extLst>
          </p:cNvPr>
          <p:cNvSpPr txBox="1"/>
          <p:nvPr/>
        </p:nvSpPr>
        <p:spPr>
          <a:xfrm>
            <a:off x="5938218" y="3180991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상점페이지에서 사용하는 서비스 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648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나의 상점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2F5D3-12E3-4DBA-8FD5-47E01EDF1829}"/>
              </a:ext>
            </a:extLst>
          </p:cNvPr>
          <p:cNvSpPr txBox="1"/>
          <p:nvPr/>
        </p:nvSpPr>
        <p:spPr>
          <a:xfrm>
            <a:off x="251520" y="5786100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평점평균 </a:t>
            </a:r>
            <a:r>
              <a:rPr lang="en-US" altLang="ko-KR" sz="2000" b="1" dirty="0">
                <a:solidFill>
                  <a:schemeClr val="bg1"/>
                </a:solidFill>
              </a:rPr>
              <a:t>-&gt; </a:t>
            </a:r>
            <a:r>
              <a:rPr lang="ko-KR" altLang="en-US" sz="2000" b="1" dirty="0">
                <a:solidFill>
                  <a:schemeClr val="bg1"/>
                </a:solidFill>
              </a:rPr>
              <a:t>별 출력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1B43E4C-ECBA-4625-9F3F-FB9D8DAC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40768"/>
            <a:ext cx="4390554" cy="4077072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7D167EEA-F063-42CB-B4C2-8BDF0E292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657856" y="1340768"/>
            <a:ext cx="4283968" cy="40770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C1F058-EDA7-45E0-8A2D-4EAAC072FD40}"/>
              </a:ext>
            </a:extLst>
          </p:cNvPr>
          <p:cNvSpPr txBox="1"/>
          <p:nvPr/>
        </p:nvSpPr>
        <p:spPr>
          <a:xfrm>
            <a:off x="4631226" y="5786100"/>
            <a:ext cx="4310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Insert Follow   Delete Follow</a:t>
            </a:r>
          </a:p>
        </p:txBody>
      </p:sp>
    </p:spTree>
    <p:extLst>
      <p:ext uri="{BB962C8B-B14F-4D97-AF65-F5344CB8AC3E}">
        <p14:creationId xmlns:p14="http://schemas.microsoft.com/office/powerpoint/2010/main" val="22109946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나의 상점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2F5D3-12E3-4DBA-8FD5-47E01EDF1829}"/>
              </a:ext>
            </a:extLst>
          </p:cNvPr>
          <p:cNvSpPr txBox="1"/>
          <p:nvPr/>
        </p:nvSpPr>
        <p:spPr>
          <a:xfrm>
            <a:off x="111997" y="5836465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Follow Repository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C1F058-EDA7-45E0-8A2D-4EAAC072FD40}"/>
              </a:ext>
            </a:extLst>
          </p:cNvPr>
          <p:cNvSpPr txBox="1"/>
          <p:nvPr/>
        </p:nvSpPr>
        <p:spPr>
          <a:xfrm>
            <a:off x="4721405" y="5786100"/>
            <a:ext cx="4310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Follow Repository.xml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ED26735-13D2-40AA-AD91-C977ED071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4392488" cy="437332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57F3013-8F98-4F15-9DA4-1DBBEB26F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476" y="1412776"/>
            <a:ext cx="4104456" cy="437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67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나의 상점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2F5D3-12E3-4DBA-8FD5-47E01EDF1829}"/>
              </a:ext>
            </a:extLst>
          </p:cNvPr>
          <p:cNvSpPr txBox="1"/>
          <p:nvPr/>
        </p:nvSpPr>
        <p:spPr>
          <a:xfrm>
            <a:off x="251520" y="5786100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</a:rPr>
              <a:t>SetInsert</a:t>
            </a:r>
            <a:r>
              <a:rPr lang="en-US" altLang="ko-KR" sz="2000" b="1" dirty="0">
                <a:solidFill>
                  <a:schemeClr val="bg1"/>
                </a:solidFill>
              </a:rPr>
              <a:t> Follow Interceptor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C1F058-EDA7-45E0-8A2D-4EAAC072FD40}"/>
              </a:ext>
            </a:extLst>
          </p:cNvPr>
          <p:cNvSpPr txBox="1"/>
          <p:nvPr/>
        </p:nvSpPr>
        <p:spPr>
          <a:xfrm>
            <a:off x="4631226" y="5786100"/>
            <a:ext cx="4310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</a:rPr>
              <a:t>SetDeleteFollow</a:t>
            </a:r>
            <a:r>
              <a:rPr lang="en-US" altLang="ko-KR" sz="2000" b="1" dirty="0">
                <a:solidFill>
                  <a:schemeClr val="bg1"/>
                </a:solidFill>
              </a:rPr>
              <a:t> Interceptor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E2ACF57-3998-4B7B-A97B-C5D2E8EE4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76" y="1514276"/>
            <a:ext cx="4335078" cy="3624497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92AAF9B-ADFA-4943-A209-4BEBA9A11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14276"/>
            <a:ext cx="4369824" cy="36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81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나의 상점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C1F058-EDA7-45E0-8A2D-4EAAC072FD40}"/>
              </a:ext>
            </a:extLst>
          </p:cNvPr>
          <p:cNvSpPr txBox="1"/>
          <p:nvPr/>
        </p:nvSpPr>
        <p:spPr>
          <a:xfrm>
            <a:off x="179512" y="5909209"/>
            <a:ext cx="4310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DB</a:t>
            </a:r>
            <a:r>
              <a:rPr lang="ko-KR" altLang="en-US" sz="2000" b="1" dirty="0">
                <a:solidFill>
                  <a:schemeClr val="bg1"/>
                </a:solidFill>
              </a:rPr>
              <a:t>에서 조회 하여 검증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A193A3F-C14C-4873-A425-119ACCE51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86110"/>
            <a:ext cx="8350585" cy="428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78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차단회원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F59C7C60-3364-44D3-8FFF-E8B3BF8B1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05628"/>
            <a:ext cx="5928743" cy="38467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E94F58-5FCF-4511-BA66-C2E04090FA2D}"/>
              </a:ext>
            </a:extLst>
          </p:cNvPr>
          <p:cNvSpPr txBox="1"/>
          <p:nvPr/>
        </p:nvSpPr>
        <p:spPr>
          <a:xfrm>
            <a:off x="611560" y="5586828"/>
            <a:ext cx="5928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- Admin page</a:t>
            </a:r>
            <a:r>
              <a:rPr lang="ko-KR" altLang="en-US" sz="2000" b="1" dirty="0">
                <a:solidFill>
                  <a:schemeClr val="bg1"/>
                </a:solidFill>
              </a:rPr>
              <a:t>에서 차단회원으로 등록하면 차단된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상점의 모든 기능은 사용하지 못함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85070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상점 문의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0A56A9C6-D85C-41F6-A250-28A19EC51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7"/>
            <a:ext cx="4887377" cy="482453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B73B46-A913-4808-AF89-6E226B847AA4}"/>
              </a:ext>
            </a:extLst>
          </p:cNvPr>
          <p:cNvSpPr/>
          <p:nvPr/>
        </p:nvSpPr>
        <p:spPr>
          <a:xfrm>
            <a:off x="683567" y="3805423"/>
            <a:ext cx="4743361" cy="2431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15DAC0-1150-4614-ACF2-54E6A0911AF9}"/>
              </a:ext>
            </a:extLst>
          </p:cNvPr>
          <p:cNvSpPr txBox="1"/>
          <p:nvPr/>
        </p:nvSpPr>
        <p:spPr>
          <a:xfrm>
            <a:off x="5724128" y="1412777"/>
            <a:ext cx="3177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상점문의는 </a:t>
            </a:r>
            <a:r>
              <a:rPr lang="en-US" altLang="ko-KR" sz="2000" b="1" dirty="0">
                <a:solidFill>
                  <a:schemeClr val="bg1"/>
                </a:solidFill>
              </a:rPr>
              <a:t>50</a:t>
            </a:r>
            <a:r>
              <a:rPr lang="ko-KR" altLang="en-US" sz="2000" b="1" dirty="0">
                <a:solidFill>
                  <a:schemeClr val="bg1"/>
                </a:solidFill>
              </a:rPr>
              <a:t>자 이내 작성가능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상점문의 글은  상점주인과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본인이 작성한 글만 삭제가능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0980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상점 문의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177B8D08-625F-42DA-9DBE-424D7FBC3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21236"/>
            <a:ext cx="832406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15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찜 목록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" name="그림 9" descr="스크린샷, 주방이(가) 표시된 사진&#10;&#10;자동 생성된 설명">
            <a:extLst>
              <a:ext uri="{FF2B5EF4-FFF2-40B4-BE49-F238E27FC236}">
                <a16:creationId xmlns:a16="http://schemas.microsoft.com/office/drawing/2014/main" id="{1AB10C02-CC23-4560-AE29-91A60E95C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32431"/>
            <a:ext cx="4968552" cy="4941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A7EF1C-6D10-44ED-80DA-FE0974382560}"/>
              </a:ext>
            </a:extLst>
          </p:cNvPr>
          <p:cNvSpPr txBox="1"/>
          <p:nvPr/>
        </p:nvSpPr>
        <p:spPr>
          <a:xfrm>
            <a:off x="5724128" y="1332431"/>
            <a:ext cx="31775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찜 목록은 본인만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확인 가능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다른 상점은 </a:t>
            </a:r>
            <a:r>
              <a:rPr lang="ko-KR" altLang="en-US" sz="2000" b="1" dirty="0" err="1">
                <a:solidFill>
                  <a:schemeClr val="bg1"/>
                </a:solidFill>
              </a:rPr>
              <a:t>찜목록</a:t>
            </a:r>
            <a:r>
              <a:rPr lang="ko-KR" altLang="en-US" sz="2000" b="1" dirty="0">
                <a:solidFill>
                  <a:schemeClr val="bg1"/>
                </a:solidFill>
              </a:rPr>
              <a:t> 버튼 출력 </a:t>
            </a:r>
            <a:r>
              <a:rPr lang="en-US" altLang="ko-KR" sz="2000" b="1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3CE28D-EAFA-4A95-B277-C10DB6AA24D5}"/>
              </a:ext>
            </a:extLst>
          </p:cNvPr>
          <p:cNvSpPr/>
          <p:nvPr/>
        </p:nvSpPr>
        <p:spPr>
          <a:xfrm>
            <a:off x="4788024" y="5934961"/>
            <a:ext cx="648072" cy="324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AC36111-5224-4B0A-8EA1-673E755D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105" y="3747399"/>
            <a:ext cx="3337565" cy="256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02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214942" y="2285992"/>
            <a:ext cx="3571900" cy="157163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약관동의</a:t>
            </a: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 </a:t>
            </a:r>
            <a:r>
              <a:rPr kumimoji="0" lang="ko-KR" altLang="en-US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필수 미선택시 </a:t>
            </a:r>
            <a:r>
              <a:rPr kumimoji="0" lang="en-US" altLang="ko-KR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ALERT </a:t>
            </a:r>
            <a:r>
              <a:rPr kumimoji="0" lang="ko-KR" altLang="en-US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후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회원가입 폼 전송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되지 않음</a:t>
            </a:r>
            <a:endParaRPr kumimoji="0" lang="ko-KR" altLang="en-US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4" name="그림 3" descr="이용약관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428604"/>
            <a:ext cx="3929090" cy="566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04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찜 목록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C1F058-EDA7-45E0-8A2D-4EAAC072FD40}"/>
              </a:ext>
            </a:extLst>
          </p:cNvPr>
          <p:cNvSpPr txBox="1"/>
          <p:nvPr/>
        </p:nvSpPr>
        <p:spPr>
          <a:xfrm>
            <a:off x="395536" y="5647600"/>
            <a:ext cx="4310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- shop/favorites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Session </a:t>
            </a:r>
            <a:r>
              <a:rPr lang="ko-KR" altLang="en-US" sz="2000" b="1" dirty="0">
                <a:solidFill>
                  <a:schemeClr val="bg1"/>
                </a:solidFill>
              </a:rPr>
              <a:t>의 </a:t>
            </a:r>
            <a:r>
              <a:rPr lang="en-US" altLang="ko-KR" sz="2000" b="1" dirty="0" err="1">
                <a:solidFill>
                  <a:schemeClr val="bg1"/>
                </a:solidFill>
              </a:rPr>
              <a:t>mem_storeNum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Parameter </a:t>
            </a:r>
            <a:r>
              <a:rPr lang="ko-KR" altLang="en-US" sz="2000" b="1" dirty="0">
                <a:solidFill>
                  <a:schemeClr val="bg1"/>
                </a:solidFill>
              </a:rPr>
              <a:t>의 </a:t>
            </a:r>
            <a:r>
              <a:rPr lang="en-US" altLang="ko-KR" sz="2000" b="1" dirty="0" err="1">
                <a:solidFill>
                  <a:schemeClr val="bg1"/>
                </a:solidFill>
              </a:rPr>
              <a:t>mem_StoreNum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비교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84F6106-0EFC-474A-B997-364FA00B1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5"/>
            <a:ext cx="7080854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411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상점 후기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7EF1C-6D10-44ED-80DA-FE0974382560}"/>
              </a:ext>
            </a:extLst>
          </p:cNvPr>
          <p:cNvSpPr txBox="1"/>
          <p:nvPr/>
        </p:nvSpPr>
        <p:spPr>
          <a:xfrm>
            <a:off x="5724128" y="1484784"/>
            <a:ext cx="3177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-  </a:t>
            </a:r>
            <a:r>
              <a:rPr lang="ko-KR" altLang="en-US" sz="2000" b="1" dirty="0">
                <a:solidFill>
                  <a:schemeClr val="bg1"/>
                </a:solidFill>
              </a:rPr>
              <a:t>리뷰 작성을 통해 입력한 </a:t>
            </a:r>
            <a:r>
              <a:rPr lang="ko-KR" altLang="en-US" sz="2000" b="1" dirty="0" err="1">
                <a:solidFill>
                  <a:schemeClr val="bg1"/>
                </a:solidFill>
              </a:rPr>
              <a:t>별점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구매한 상품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사진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리뷰 내용을 출력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-  </a:t>
            </a:r>
            <a:r>
              <a:rPr lang="ko-KR" altLang="en-US" sz="2000" b="1" dirty="0">
                <a:solidFill>
                  <a:schemeClr val="bg1"/>
                </a:solidFill>
              </a:rPr>
              <a:t>리뷰는 상점주인이 삭제하지 못하고 본인이 작성한 글만 삭제 가능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DD6C517-031C-4138-B9A6-1FF5D98D4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484784"/>
            <a:ext cx="4968551" cy="49411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6C374A2-A872-48EB-8D58-7E65EA1D89F5}"/>
              </a:ext>
            </a:extLst>
          </p:cNvPr>
          <p:cNvSpPr/>
          <p:nvPr/>
        </p:nvSpPr>
        <p:spPr>
          <a:xfrm>
            <a:off x="683567" y="4293095"/>
            <a:ext cx="4824537" cy="194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4087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리뷰 작성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67691A6D-37E0-493F-8540-A84372D1E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6752"/>
            <a:ext cx="4248472" cy="52565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EB84EF-DA27-4BE3-AFFA-A9B840C1CD97}"/>
              </a:ext>
            </a:extLst>
          </p:cNvPr>
          <p:cNvSpPr txBox="1"/>
          <p:nvPr/>
        </p:nvSpPr>
        <p:spPr>
          <a:xfrm>
            <a:off x="5148064" y="1196752"/>
            <a:ext cx="38363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구매한 상품의 상품명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2.</a:t>
            </a:r>
          </a:p>
          <a:p>
            <a:r>
              <a:rPr lang="ko-KR" altLang="en-US" sz="2000" b="1" dirty="0">
                <a:solidFill>
                  <a:schemeClr val="bg1"/>
                </a:solidFill>
              </a:rPr>
              <a:t>리뷰사항은 </a:t>
            </a:r>
            <a:r>
              <a:rPr lang="en-US" altLang="ko-KR" sz="2000" b="1" dirty="0">
                <a:solidFill>
                  <a:schemeClr val="bg1"/>
                </a:solidFill>
              </a:rPr>
              <a:t>100</a:t>
            </a:r>
            <a:r>
              <a:rPr lang="ko-KR" altLang="en-US" sz="2000" b="1" dirty="0">
                <a:solidFill>
                  <a:schemeClr val="bg1"/>
                </a:solidFill>
              </a:rPr>
              <a:t>자 까지 작성가능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리뷰를 </a:t>
            </a:r>
            <a:r>
              <a:rPr lang="ko-KR" altLang="en-US" sz="2000" b="1" dirty="0" err="1">
                <a:solidFill>
                  <a:schemeClr val="bg1"/>
                </a:solidFill>
              </a:rPr>
              <a:t>등록시</a:t>
            </a:r>
            <a:r>
              <a:rPr lang="ko-KR" altLang="en-US" sz="2000" b="1" dirty="0">
                <a:solidFill>
                  <a:schemeClr val="bg1"/>
                </a:solidFill>
              </a:rPr>
              <a:t> 사진한장이 꼭 필요합니다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9871D7-7A7D-418B-A6D4-FBD953D1E395}"/>
              </a:ext>
            </a:extLst>
          </p:cNvPr>
          <p:cNvSpPr/>
          <p:nvPr/>
        </p:nvSpPr>
        <p:spPr>
          <a:xfrm>
            <a:off x="1979712" y="1412777"/>
            <a:ext cx="1656184" cy="576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05389B-C9C6-4B6C-A749-647F5F0230B7}"/>
              </a:ext>
            </a:extLst>
          </p:cNvPr>
          <p:cNvSpPr/>
          <p:nvPr/>
        </p:nvSpPr>
        <p:spPr>
          <a:xfrm>
            <a:off x="971600" y="3024848"/>
            <a:ext cx="3528391" cy="256439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539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리뷰 작성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2D67DCE-DDF9-431C-8DAA-2B96B4C12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8419353" cy="4896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C1079A-63B2-4680-ACFA-45D288B2A29C}"/>
              </a:ext>
            </a:extLst>
          </p:cNvPr>
          <p:cNvSpPr txBox="1"/>
          <p:nvPr/>
        </p:nvSpPr>
        <p:spPr>
          <a:xfrm>
            <a:off x="276030" y="6237312"/>
            <a:ext cx="4310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리뷰작성 </a:t>
            </a:r>
            <a:r>
              <a:rPr lang="en-US" altLang="ko-KR" sz="2000" b="1" dirty="0">
                <a:solidFill>
                  <a:schemeClr val="bg1"/>
                </a:solidFill>
              </a:rPr>
              <a:t>Interceptor </a:t>
            </a:r>
          </a:p>
        </p:txBody>
      </p:sp>
    </p:spTree>
    <p:extLst>
      <p:ext uri="{BB962C8B-B14F-4D97-AF65-F5344CB8AC3E}">
        <p14:creationId xmlns:p14="http://schemas.microsoft.com/office/powerpoint/2010/main" val="19368828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</a:t>
            </a:r>
            <a:r>
              <a:rPr lang="en-US" altLang="ko-KR" sz="2400" spc="600" dirty="0" err="1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Followings,Followers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0D1E7B4B-7824-4F0E-AE3C-5598CABF7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171645"/>
            <a:ext cx="4121229" cy="4293096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7099339F-0497-485A-B589-0E01CAA3D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803" y="1168869"/>
            <a:ext cx="4320481" cy="42930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E7C24A-0C2D-4BB6-87CE-10D23400CD10}"/>
              </a:ext>
            </a:extLst>
          </p:cNvPr>
          <p:cNvSpPr txBox="1"/>
          <p:nvPr/>
        </p:nvSpPr>
        <p:spPr>
          <a:xfrm>
            <a:off x="251519" y="5686355"/>
            <a:ext cx="55446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Followings, Followers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상품판매</a:t>
            </a:r>
            <a:r>
              <a:rPr lang="en-US" altLang="ko-KR" sz="2000" b="1" dirty="0">
                <a:solidFill>
                  <a:schemeClr val="bg1"/>
                </a:solidFill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</a:rPr>
              <a:t> 리뷰가 </a:t>
            </a:r>
            <a:r>
              <a:rPr lang="ko-KR" altLang="en-US" sz="2000" b="1" dirty="0" err="1">
                <a:solidFill>
                  <a:schemeClr val="bg1"/>
                </a:solidFill>
              </a:rPr>
              <a:t>남겨졌을때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</a:rPr>
              <a:t>별점</a:t>
            </a:r>
            <a:r>
              <a:rPr lang="ko-KR" altLang="en-US" sz="2000" b="1" dirty="0">
                <a:solidFill>
                  <a:schemeClr val="bg1"/>
                </a:solidFill>
              </a:rPr>
              <a:t> 출력하고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   상품의 수량과 </a:t>
            </a:r>
            <a:r>
              <a:rPr lang="ko-KR" altLang="en-US" sz="2000" b="1" dirty="0" err="1">
                <a:solidFill>
                  <a:schemeClr val="bg1"/>
                </a:solidFill>
              </a:rPr>
              <a:t>팔로워수를</a:t>
            </a:r>
            <a:r>
              <a:rPr lang="ko-KR" altLang="en-US" sz="2000" b="1" dirty="0">
                <a:solidFill>
                  <a:schemeClr val="bg1"/>
                </a:solidFill>
              </a:rPr>
              <a:t>  출력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0763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</a:t>
            </a:r>
            <a:r>
              <a:rPr lang="en-US" altLang="ko-KR" sz="2400" spc="600" dirty="0" err="1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Followings,Followers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A3B9F0-C73C-4CC6-B1BD-DE7B2CD9F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55" y="4520055"/>
            <a:ext cx="3960440" cy="10382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9C7DCF-F493-4DBB-A381-7C7EDF3C7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553889"/>
            <a:ext cx="3960440" cy="27530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6ADF83-CC48-413A-AE70-3321D385D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1547613"/>
            <a:ext cx="3960440" cy="27558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175758-8D52-463E-B8D6-743AD96E4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16" y="4522227"/>
            <a:ext cx="4112219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80E08E-5D34-4276-A53A-CDF343C2ED37}"/>
              </a:ext>
            </a:extLst>
          </p:cNvPr>
          <p:cNvSpPr txBox="1"/>
          <p:nvPr/>
        </p:nvSpPr>
        <p:spPr>
          <a:xfrm>
            <a:off x="251519" y="5686355"/>
            <a:ext cx="8576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거래 내역이 없는 상점의 점수는 </a:t>
            </a:r>
            <a:r>
              <a:rPr lang="en-US" altLang="ko-KR" sz="2000" b="1" dirty="0">
                <a:solidFill>
                  <a:schemeClr val="bg1"/>
                </a:solidFill>
              </a:rPr>
              <a:t>Null </a:t>
            </a:r>
            <a:r>
              <a:rPr lang="ko-KR" altLang="en-US" sz="2000" b="1" dirty="0">
                <a:solidFill>
                  <a:schemeClr val="bg1"/>
                </a:solidFill>
              </a:rPr>
              <a:t>값이 출력되기에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IF(null( </a:t>
            </a:r>
            <a:r>
              <a:rPr lang="ko-KR" altLang="en-US" sz="2000" b="1" dirty="0">
                <a:solidFill>
                  <a:schemeClr val="bg1"/>
                </a:solidFill>
              </a:rPr>
              <a:t>점수</a:t>
            </a:r>
            <a:r>
              <a:rPr lang="en-US" altLang="ko-KR" sz="2000" b="1" dirty="0">
                <a:solidFill>
                  <a:schemeClr val="bg1"/>
                </a:solidFill>
              </a:rPr>
              <a:t>) ,0) </a:t>
            </a:r>
            <a:r>
              <a:rPr lang="ko-KR" altLang="en-US" sz="2000" b="1" dirty="0">
                <a:solidFill>
                  <a:schemeClr val="bg1"/>
                </a:solidFill>
              </a:rPr>
              <a:t>으로 </a:t>
            </a:r>
            <a:r>
              <a:rPr lang="en-US" altLang="ko-KR" sz="2000" b="1" dirty="0">
                <a:solidFill>
                  <a:schemeClr val="bg1"/>
                </a:solidFill>
              </a:rPr>
              <a:t>null </a:t>
            </a:r>
            <a:r>
              <a:rPr lang="ko-KR" altLang="en-US" sz="2000" b="1" dirty="0">
                <a:solidFill>
                  <a:schemeClr val="bg1"/>
                </a:solidFill>
              </a:rPr>
              <a:t>값 방지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9434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259632" y="2391480"/>
            <a:ext cx="6264696" cy="2211872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ko-KR" altLang="en-US" dirty="0"/>
              <a:t>상품 구매 및 결제 </a:t>
            </a:r>
            <a:r>
              <a:rPr lang="en-US" altLang="ko-KR" dirty="0"/>
              <a:t>(Payment)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2629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67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09310" y="678612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043608" y="1340768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238" y="814609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포인트 충전하기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8014A0-5664-46CA-BD07-B4423A3C4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56792"/>
            <a:ext cx="5832648" cy="639444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6B01987-21A2-4283-BD05-6613EC52E469}"/>
              </a:ext>
            </a:extLst>
          </p:cNvPr>
          <p:cNvSpPr/>
          <p:nvPr/>
        </p:nvSpPr>
        <p:spPr>
          <a:xfrm rot="4389292">
            <a:off x="4373697" y="2088388"/>
            <a:ext cx="396606" cy="10652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60CD5C-BEBE-41A3-8A52-4C8D16D5A047}"/>
              </a:ext>
            </a:extLst>
          </p:cNvPr>
          <p:cNvSpPr/>
          <p:nvPr/>
        </p:nvSpPr>
        <p:spPr>
          <a:xfrm>
            <a:off x="5731948" y="1844824"/>
            <a:ext cx="657973" cy="1941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A2861D16-683C-4783-A212-01EDF8A69F36}"/>
              </a:ext>
            </a:extLst>
          </p:cNvPr>
          <p:cNvSpPr/>
          <p:nvPr/>
        </p:nvSpPr>
        <p:spPr>
          <a:xfrm rot="16200000">
            <a:off x="4186244" y="3886764"/>
            <a:ext cx="396606" cy="10652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B1D0EDE-4022-4595-97D4-050C60E7A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717" y="2881978"/>
            <a:ext cx="2658407" cy="32231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F429B81-95E6-433B-8832-A77AD3A2BCC6}"/>
              </a:ext>
            </a:extLst>
          </p:cNvPr>
          <p:cNvSpPr txBox="1"/>
          <p:nvPr/>
        </p:nvSpPr>
        <p:spPr>
          <a:xfrm>
            <a:off x="1763688" y="6326288"/>
            <a:ext cx="356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금액 입력 후 카카오페이로 결제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780A65A-67FF-4884-B9B4-5BFC84915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924944"/>
            <a:ext cx="2890546" cy="324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80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68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268760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836712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포인트 관리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1067C2-2CC9-4D6B-A1D3-7F5EB2DD5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" r="3656" b="72805"/>
          <a:stretch/>
        </p:blipFill>
        <p:spPr>
          <a:xfrm>
            <a:off x="899591" y="1427749"/>
            <a:ext cx="3190469" cy="9931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5F7BE5-D2E9-437C-97B6-8744A4E53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636912"/>
            <a:ext cx="4838247" cy="3526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6BC233-8832-4F07-9A16-6D2C4B7716F7}"/>
              </a:ext>
            </a:extLst>
          </p:cNvPr>
          <p:cNvSpPr txBox="1"/>
          <p:nvPr/>
        </p:nvSpPr>
        <p:spPr>
          <a:xfrm>
            <a:off x="5151646" y="1774557"/>
            <a:ext cx="321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포인트 충전이 완료 되면 포인트 관리에서 확인 할 수 있다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751146-A9FB-4AA4-914B-868B6C553E4D}"/>
              </a:ext>
            </a:extLst>
          </p:cNvPr>
          <p:cNvSpPr/>
          <p:nvPr/>
        </p:nvSpPr>
        <p:spPr>
          <a:xfrm>
            <a:off x="1626527" y="3717032"/>
            <a:ext cx="4392488" cy="2192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33243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69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764704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484784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908720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포인트 관리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정산하기 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09ACC7D-578A-437A-B7E8-E90966726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3999"/>
            <a:ext cx="3600401" cy="125625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64AEBF-0247-485A-8165-8548E2C2E018}"/>
              </a:ext>
            </a:extLst>
          </p:cNvPr>
          <p:cNvSpPr/>
          <p:nvPr/>
        </p:nvSpPr>
        <p:spPr>
          <a:xfrm>
            <a:off x="2956236" y="2542394"/>
            <a:ext cx="1224136" cy="2580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1C82312A-C43D-4233-97CD-A0338DE1F6A0}"/>
              </a:ext>
            </a:extLst>
          </p:cNvPr>
          <p:cNvSpPr/>
          <p:nvPr/>
        </p:nvSpPr>
        <p:spPr>
          <a:xfrm rot="18730666">
            <a:off x="3909605" y="2803948"/>
            <a:ext cx="396606" cy="87340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FC83D983-C0E9-43CC-BE16-CE4B44361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80" y="2387108"/>
            <a:ext cx="3812362" cy="41850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5AB067-3DA2-41EC-9772-97D4D9AB06AA}"/>
              </a:ext>
            </a:extLst>
          </p:cNvPr>
          <p:cNvSpPr txBox="1"/>
          <p:nvPr/>
        </p:nvSpPr>
        <p:spPr>
          <a:xfrm>
            <a:off x="755576" y="4005064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포인트 관리 </a:t>
            </a: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정산하기 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보유금액 만큼 계좌로 돈을 출금 할 수 있다</a:t>
            </a:r>
            <a:r>
              <a:rPr lang="en-US" altLang="ko-KR" dirty="0">
                <a:solidFill>
                  <a:schemeClr val="bg1"/>
                </a:solidFill>
              </a:rPr>
              <a:t>. (</a:t>
            </a:r>
            <a:r>
              <a:rPr lang="ko-KR" altLang="en-US" dirty="0">
                <a:solidFill>
                  <a:schemeClr val="bg1"/>
                </a:solidFill>
              </a:rPr>
              <a:t>실제 구현</a:t>
            </a:r>
            <a:r>
              <a:rPr lang="en-US" altLang="ko-KR" dirty="0">
                <a:solidFill>
                  <a:schemeClr val="bg1"/>
                </a:solidFill>
              </a:rPr>
              <a:t>X)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23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357818" y="2500306"/>
            <a:ext cx="3643338" cy="200026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인증 메시지 전송</a:t>
            </a: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kumimoji="0" lang="ko-KR" altLang="en-US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입력번호로 </a:t>
            </a:r>
            <a:r>
              <a:rPr kumimoji="0" lang="en-US" altLang="ko-KR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4</a:t>
            </a:r>
            <a:r>
              <a:rPr kumimoji="0" lang="ko-KR" altLang="en-US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자 랜덤</a:t>
            </a:r>
            <a:r>
              <a:rPr kumimoji="0" lang="ko-KR" altLang="en-US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 인증 번호 전송</a:t>
            </a:r>
            <a:endParaRPr kumimoji="0" lang="en-US" altLang="ko-KR" sz="1300" b="1" i="0" u="none" strike="noStrike" kern="1200" cap="none" spc="0" normalizeH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인증 번호 클릭 시 현재 시간과 랜덤번호 정보를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담는 세션 생성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인증 메시지 전송 실패 시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ALERT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5" name="그림 4" descr="인증시간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" y="500042"/>
            <a:ext cx="4286280" cy="952507"/>
          </a:xfrm>
          <a:prstGeom prst="rect">
            <a:avLst/>
          </a:prstGeom>
        </p:spPr>
      </p:pic>
      <p:pic>
        <p:nvPicPr>
          <p:cNvPr id="7" name="그림 6" descr="인증시간세션생성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0" y="5214950"/>
            <a:ext cx="3876675" cy="981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10" y="1522311"/>
            <a:ext cx="4608512" cy="362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523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70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764704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484784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908720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포인트 관리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정산하기 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71A6226-2536-418D-A320-C4FAABDB0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38488"/>
            <a:ext cx="3281190" cy="3381023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A11E7038-BFEC-446C-A86F-0B9207B08A5B}"/>
              </a:ext>
            </a:extLst>
          </p:cNvPr>
          <p:cNvSpPr/>
          <p:nvPr/>
        </p:nvSpPr>
        <p:spPr>
          <a:xfrm rot="16200000">
            <a:off x="4450359" y="2110481"/>
            <a:ext cx="396606" cy="87340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F8886DD8-9210-4731-8F22-FFAA4812A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742" y="2071128"/>
            <a:ext cx="3036099" cy="952110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F9795DC4-8351-4D85-B20A-7E14410AC066}"/>
              </a:ext>
            </a:extLst>
          </p:cNvPr>
          <p:cNvSpPr/>
          <p:nvPr/>
        </p:nvSpPr>
        <p:spPr>
          <a:xfrm>
            <a:off x="6372200" y="3474569"/>
            <a:ext cx="396606" cy="87340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22A10859-3595-4DF3-899B-0870422F6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671" y="5356500"/>
            <a:ext cx="5200412" cy="5122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E58799-11D3-40A6-9D82-4FF08620DDDE}"/>
              </a:ext>
            </a:extLst>
          </p:cNvPr>
          <p:cNvSpPr txBox="1"/>
          <p:nvPr/>
        </p:nvSpPr>
        <p:spPr>
          <a:xfrm>
            <a:off x="4564680" y="4756246"/>
            <a:ext cx="382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정산이 완료되면 포인트관리에 반영</a:t>
            </a:r>
          </a:p>
        </p:txBody>
      </p:sp>
    </p:spTree>
    <p:extLst>
      <p:ext uri="{BB962C8B-B14F-4D97-AF65-F5344CB8AC3E}">
        <p14:creationId xmlns:p14="http://schemas.microsoft.com/office/powerpoint/2010/main" val="1678913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71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764704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484784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908720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포인트 관리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정산하기 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B961F6D-12AF-49C5-B01B-0DAB04C04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36813"/>
            <a:ext cx="3512799" cy="33843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1E523B-92CE-46F8-9FE2-9496E1924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85" y="1873338"/>
            <a:ext cx="3519445" cy="18266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7B7658-29F2-46B9-90CC-603FC543FBF6}"/>
              </a:ext>
            </a:extLst>
          </p:cNvPr>
          <p:cNvSpPr txBox="1"/>
          <p:nvPr/>
        </p:nvSpPr>
        <p:spPr>
          <a:xfrm>
            <a:off x="4427984" y="4451115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포인트 보유량보다 많이 입력한 경우 </a:t>
            </a:r>
            <a:r>
              <a:rPr lang="en-US" altLang="ko-KR" dirty="0">
                <a:solidFill>
                  <a:schemeClr val="bg1"/>
                </a:solidFill>
              </a:rPr>
              <a:t>Alert</a:t>
            </a:r>
            <a:r>
              <a:rPr lang="ko-KR" altLang="en-US" dirty="0">
                <a:solidFill>
                  <a:schemeClr val="bg1"/>
                </a:solidFill>
              </a:rPr>
              <a:t>창 이후에 값을 </a:t>
            </a:r>
            <a:r>
              <a:rPr lang="en-US" altLang="ko-KR" dirty="0">
                <a:solidFill>
                  <a:schemeClr val="bg1"/>
                </a:solidFill>
              </a:rPr>
              <a:t>0</a:t>
            </a:r>
            <a:r>
              <a:rPr lang="ko-KR" altLang="en-US" dirty="0">
                <a:solidFill>
                  <a:schemeClr val="bg1"/>
                </a:solidFill>
              </a:rPr>
              <a:t>으로 초기화</a:t>
            </a:r>
          </a:p>
        </p:txBody>
      </p:sp>
    </p:spTree>
    <p:extLst>
      <p:ext uri="{BB962C8B-B14F-4D97-AF65-F5344CB8AC3E}">
        <p14:creationId xmlns:p14="http://schemas.microsoft.com/office/powerpoint/2010/main" val="27497412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72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836712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상품 구매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7020A2-875C-401D-AD41-6DDD5209FB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02" y="1340768"/>
            <a:ext cx="4202102" cy="18918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7D4075-F61D-4014-A7EA-6B7FD227EA3C}"/>
              </a:ext>
            </a:extLst>
          </p:cNvPr>
          <p:cNvSpPr/>
          <p:nvPr/>
        </p:nvSpPr>
        <p:spPr>
          <a:xfrm>
            <a:off x="4427984" y="2780928"/>
            <a:ext cx="720080" cy="2677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E47159-00E2-443A-A7E8-55ACF039AC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50" y="3861048"/>
            <a:ext cx="4189154" cy="2585441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AB6F1CB3-E95E-4445-ADA5-CE151888BDEA}"/>
              </a:ext>
            </a:extLst>
          </p:cNvPr>
          <p:cNvSpPr/>
          <p:nvPr/>
        </p:nvSpPr>
        <p:spPr>
          <a:xfrm>
            <a:off x="3851920" y="3356992"/>
            <a:ext cx="396606" cy="41781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9F241-37BC-4BC7-BFB3-38D829F7DA61}"/>
              </a:ext>
            </a:extLst>
          </p:cNvPr>
          <p:cNvSpPr/>
          <p:nvPr/>
        </p:nvSpPr>
        <p:spPr>
          <a:xfrm>
            <a:off x="3851918" y="4869160"/>
            <a:ext cx="1368154" cy="4384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898BA5-4F0B-4C12-A975-B0AFF5528224}"/>
              </a:ext>
            </a:extLst>
          </p:cNvPr>
          <p:cNvSpPr txBox="1"/>
          <p:nvPr/>
        </p:nvSpPr>
        <p:spPr>
          <a:xfrm>
            <a:off x="5508104" y="4293096"/>
            <a:ext cx="348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상품을 구매할 때 적립금을 적용해 할인 받아서 구매 할 수 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0936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73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268760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836712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적립금 스크립트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0CB15E-5B21-4BEF-ABFF-0C5329FA9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44824"/>
            <a:ext cx="3972940" cy="38014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2CC550-673E-479F-892E-FFD51B63C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904" y="1844824"/>
            <a:ext cx="4105164" cy="3801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6717DE-C0A5-4F32-B6E7-A0759BF659C9}"/>
              </a:ext>
            </a:extLst>
          </p:cNvPr>
          <p:cNvSpPr txBox="1"/>
          <p:nvPr/>
        </p:nvSpPr>
        <p:spPr>
          <a:xfrm>
            <a:off x="827584" y="608400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적립금을 전부 사용했을 때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95AE27-E971-405F-AF43-CB932FC9D51B}"/>
              </a:ext>
            </a:extLst>
          </p:cNvPr>
          <p:cNvSpPr txBox="1"/>
          <p:nvPr/>
        </p:nvSpPr>
        <p:spPr>
          <a:xfrm>
            <a:off x="5122218" y="602128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적립금을 일부 사용했을 때 </a:t>
            </a:r>
          </a:p>
        </p:txBody>
      </p:sp>
    </p:spTree>
    <p:extLst>
      <p:ext uri="{BB962C8B-B14F-4D97-AF65-F5344CB8AC3E}">
        <p14:creationId xmlns:p14="http://schemas.microsoft.com/office/powerpoint/2010/main" val="4481895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74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340768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836712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상품 구매 완료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570A4B-04C7-49D9-B8AB-06F4E9FDA8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4608512" cy="21549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0A73BB-9736-49AF-9558-6292C66AA949}"/>
              </a:ext>
            </a:extLst>
          </p:cNvPr>
          <p:cNvSpPr/>
          <p:nvPr/>
        </p:nvSpPr>
        <p:spPr>
          <a:xfrm>
            <a:off x="1475656" y="2276872"/>
            <a:ext cx="648071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1226A67-8B1A-4013-8D0C-182B73E63371}"/>
              </a:ext>
            </a:extLst>
          </p:cNvPr>
          <p:cNvSpPr/>
          <p:nvPr/>
        </p:nvSpPr>
        <p:spPr>
          <a:xfrm rot="18451766">
            <a:off x="4478419" y="3882075"/>
            <a:ext cx="396606" cy="106564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641A4A-09AA-4FE5-B1DA-40FE1759C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396" y="2060848"/>
            <a:ext cx="3426420" cy="35823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34B88A-AD79-4777-B61A-124023981923}"/>
              </a:ext>
            </a:extLst>
          </p:cNvPr>
          <p:cNvSpPr txBox="1"/>
          <p:nvPr/>
        </p:nvSpPr>
        <p:spPr>
          <a:xfrm>
            <a:off x="611560" y="4221088"/>
            <a:ext cx="3305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상품 구매 완료 후 구매내역으로 가서 확인이 가능하다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3449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75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412776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836712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상품 구매 완료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4E834B-6555-4A9C-8D7F-7B9FC8816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44824"/>
            <a:ext cx="3744416" cy="1129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A99A55-DBC3-4EB7-9034-11B12CA0CBB3}"/>
              </a:ext>
            </a:extLst>
          </p:cNvPr>
          <p:cNvSpPr txBox="1"/>
          <p:nvPr/>
        </p:nvSpPr>
        <p:spPr>
          <a:xfrm>
            <a:off x="5220072" y="1988840"/>
            <a:ext cx="30243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구매자가 구매 요청을 하면 판매자가 로그인 했을 때 몇 개의 상품에 구매요청이 들어와 있는지 알려준다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050C3B-D1AE-4012-989F-86F192A7DE51}"/>
              </a:ext>
            </a:extLst>
          </p:cNvPr>
          <p:cNvSpPr/>
          <p:nvPr/>
        </p:nvSpPr>
        <p:spPr>
          <a:xfrm>
            <a:off x="3960654" y="2489533"/>
            <a:ext cx="633070" cy="3634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E581646-2C9D-4778-9F9A-E5E6623DE541}"/>
              </a:ext>
            </a:extLst>
          </p:cNvPr>
          <p:cNvSpPr/>
          <p:nvPr/>
        </p:nvSpPr>
        <p:spPr>
          <a:xfrm>
            <a:off x="3234096" y="3140968"/>
            <a:ext cx="396606" cy="76726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1DACD7-78BD-471C-B91F-E81942C1A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077072"/>
            <a:ext cx="4782636" cy="201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435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76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340768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836712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주문 상세 정보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E16A73-E36B-4F84-B970-585EF90BD1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45" y="1704913"/>
            <a:ext cx="4716016" cy="16029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0E6D0E-00BC-4B69-A7BC-8AAF3B0F70F2}"/>
              </a:ext>
            </a:extLst>
          </p:cNvPr>
          <p:cNvSpPr/>
          <p:nvPr/>
        </p:nvSpPr>
        <p:spPr>
          <a:xfrm>
            <a:off x="4435800" y="2589726"/>
            <a:ext cx="526611" cy="187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2F2A4-D2E5-43CA-896E-A69F1A5DFA40}"/>
              </a:ext>
            </a:extLst>
          </p:cNvPr>
          <p:cNvSpPr txBox="1"/>
          <p:nvPr/>
        </p:nvSpPr>
        <p:spPr>
          <a:xfrm>
            <a:off x="5508104" y="1988840"/>
            <a:ext cx="3096564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700" dirty="0">
                <a:solidFill>
                  <a:schemeClr val="bg1"/>
                </a:solidFill>
              </a:rPr>
              <a:t>상품을 받았을 때 구매자가 누르는 버튼</a:t>
            </a:r>
            <a:endParaRPr lang="en-US" altLang="ko-KR" sz="17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700" dirty="0">
                <a:solidFill>
                  <a:schemeClr val="bg1"/>
                </a:solidFill>
              </a:rPr>
              <a:t>구매자가 상품을 취소하고 싶을 때  누르는 버튼</a:t>
            </a:r>
            <a:endParaRPr lang="en-US" altLang="ko-KR" sz="17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7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7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7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700" dirty="0">
                <a:solidFill>
                  <a:schemeClr val="bg1"/>
                </a:solidFill>
              </a:rPr>
              <a:t>판매자가 구매자에게 상품을 보냈을 때 누르는 버튼</a:t>
            </a:r>
            <a:endParaRPr lang="en-US" altLang="ko-KR" sz="17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700" dirty="0">
                <a:solidFill>
                  <a:schemeClr val="bg1"/>
                </a:solidFill>
              </a:rPr>
              <a:t>판매자가 상품을 취소하고 싶을 때 누르는 버튼</a:t>
            </a:r>
            <a:endParaRPr lang="en-US" altLang="ko-KR" sz="17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685BA35-9CE5-45B1-A415-B734E83C0A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0" y="3573016"/>
            <a:ext cx="4716016" cy="178529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0E20CBF-E1A0-4003-B7A1-DF9DDD3B42A4}"/>
              </a:ext>
            </a:extLst>
          </p:cNvPr>
          <p:cNvSpPr/>
          <p:nvPr/>
        </p:nvSpPr>
        <p:spPr>
          <a:xfrm>
            <a:off x="4064173" y="2426708"/>
            <a:ext cx="324464" cy="2863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A954889-4125-461F-9C2B-D291D658F94D}"/>
              </a:ext>
            </a:extLst>
          </p:cNvPr>
          <p:cNvSpPr/>
          <p:nvPr/>
        </p:nvSpPr>
        <p:spPr>
          <a:xfrm>
            <a:off x="4064996" y="2834996"/>
            <a:ext cx="324464" cy="2863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39BE67-CCFD-47D6-B93C-D92652905077}"/>
              </a:ext>
            </a:extLst>
          </p:cNvPr>
          <p:cNvSpPr/>
          <p:nvPr/>
        </p:nvSpPr>
        <p:spPr>
          <a:xfrm>
            <a:off x="4435800" y="2777351"/>
            <a:ext cx="526612" cy="187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ED1B86E-07C4-43F0-9543-3785767B095E}"/>
              </a:ext>
            </a:extLst>
          </p:cNvPr>
          <p:cNvSpPr/>
          <p:nvPr/>
        </p:nvSpPr>
        <p:spPr>
          <a:xfrm>
            <a:off x="4174660" y="4911973"/>
            <a:ext cx="324464" cy="2863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EE3812E-26BD-423B-95DA-29A76179E593}"/>
              </a:ext>
            </a:extLst>
          </p:cNvPr>
          <p:cNvSpPr/>
          <p:nvPr/>
        </p:nvSpPr>
        <p:spPr>
          <a:xfrm>
            <a:off x="4174660" y="4469473"/>
            <a:ext cx="324464" cy="28633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BCCDA9-CD05-414E-9165-2865D346CBB3}"/>
              </a:ext>
            </a:extLst>
          </p:cNvPr>
          <p:cNvSpPr/>
          <p:nvPr/>
        </p:nvSpPr>
        <p:spPr>
          <a:xfrm>
            <a:off x="4537694" y="4653136"/>
            <a:ext cx="524138" cy="2032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00A00F-B647-4A68-A5DC-A0375C92E0D6}"/>
              </a:ext>
            </a:extLst>
          </p:cNvPr>
          <p:cNvSpPr/>
          <p:nvPr/>
        </p:nvSpPr>
        <p:spPr>
          <a:xfrm>
            <a:off x="4531993" y="4860189"/>
            <a:ext cx="524138" cy="1529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4401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77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412776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836712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구매 완료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562C6E-0048-4DF9-B84F-71CED5ABC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16" t="33284"/>
          <a:stretch/>
        </p:blipFill>
        <p:spPr>
          <a:xfrm>
            <a:off x="1642721" y="1550516"/>
            <a:ext cx="2126682" cy="19504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C54BD3-0CC7-4B25-A053-5A7AA6EBC8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14" t="28709" r="2419" b="8738"/>
          <a:stretch/>
        </p:blipFill>
        <p:spPr>
          <a:xfrm>
            <a:off x="5235203" y="1556792"/>
            <a:ext cx="1944166" cy="194420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C805-8089-45DF-8902-CA89F5B0A4D8}"/>
              </a:ext>
            </a:extLst>
          </p:cNvPr>
          <p:cNvSpPr/>
          <p:nvPr/>
        </p:nvSpPr>
        <p:spPr>
          <a:xfrm>
            <a:off x="2555776" y="2269326"/>
            <a:ext cx="970285" cy="4395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70634-0EA1-48E1-B584-4F06E499ADCB}"/>
              </a:ext>
            </a:extLst>
          </p:cNvPr>
          <p:cNvSpPr/>
          <p:nvPr/>
        </p:nvSpPr>
        <p:spPr>
          <a:xfrm>
            <a:off x="6060935" y="2348880"/>
            <a:ext cx="875044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165D5BA9-9EC1-45C6-BDC4-7E6635255BA3}"/>
              </a:ext>
            </a:extLst>
          </p:cNvPr>
          <p:cNvSpPr/>
          <p:nvPr/>
        </p:nvSpPr>
        <p:spPr>
          <a:xfrm rot="18451766">
            <a:off x="3429311" y="3559602"/>
            <a:ext cx="396606" cy="87340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7A10E3E5-A126-45B4-8007-A779881A7C03}"/>
              </a:ext>
            </a:extLst>
          </p:cNvPr>
          <p:cNvSpPr/>
          <p:nvPr/>
        </p:nvSpPr>
        <p:spPr>
          <a:xfrm rot="3083949">
            <a:off x="5311385" y="3491737"/>
            <a:ext cx="396606" cy="87340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46ECE2-DD0B-4E5F-9AC5-31099655E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031" y="4941168"/>
            <a:ext cx="3353268" cy="138131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8D1F67-332E-43F6-8F31-A8A75B189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50" y="4941168"/>
            <a:ext cx="3524742" cy="13779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3781FF-5CD2-4659-B93A-5B07A9485B49}"/>
              </a:ext>
            </a:extLst>
          </p:cNvPr>
          <p:cNvSpPr txBox="1"/>
          <p:nvPr/>
        </p:nvSpPr>
        <p:spPr>
          <a:xfrm>
            <a:off x="1642721" y="4437112"/>
            <a:ext cx="6303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판매자가 인계완료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 구매자가 인수완료를 누르면 구매완료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판매완료가 된다</a:t>
            </a:r>
          </a:p>
        </p:txBody>
      </p:sp>
    </p:spTree>
    <p:extLst>
      <p:ext uri="{BB962C8B-B14F-4D97-AF65-F5344CB8AC3E}">
        <p14:creationId xmlns:p14="http://schemas.microsoft.com/office/powerpoint/2010/main" val="1779761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484784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908720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인계 </a:t>
            </a:r>
            <a:r>
              <a:rPr lang="en-US" altLang="ko-KR" dirty="0">
                <a:solidFill>
                  <a:schemeClr val="bg1"/>
                </a:solidFill>
              </a:rPr>
              <a:t>Controller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143350-6DB4-4344-A78A-E53B57954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"/>
          <a:stretch/>
        </p:blipFill>
        <p:spPr>
          <a:xfrm>
            <a:off x="4826633" y="1772816"/>
            <a:ext cx="4293723" cy="2926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016A2E-DCF1-4D56-A299-37DB5643A1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"/>
          <a:stretch/>
        </p:blipFill>
        <p:spPr>
          <a:xfrm>
            <a:off x="399428" y="1772816"/>
            <a:ext cx="4200315" cy="2926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2B4329-0688-443A-AD8E-080F25A7539F}"/>
              </a:ext>
            </a:extLst>
          </p:cNvPr>
          <p:cNvSpPr txBox="1"/>
          <p:nvPr/>
        </p:nvSpPr>
        <p:spPr>
          <a:xfrm>
            <a:off x="399428" y="5013176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판매자가 인계버튼을 눌렀을 때  </a:t>
            </a:r>
            <a:r>
              <a:rPr lang="en-US" altLang="ko-KR" sz="1600" dirty="0">
                <a:solidFill>
                  <a:schemeClr val="bg1"/>
                </a:solidFill>
              </a:rPr>
              <a:t>Controller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3F0743-3ADE-4C27-A2C4-299C8F7194B5}"/>
              </a:ext>
            </a:extLst>
          </p:cNvPr>
          <p:cNvSpPr txBox="1"/>
          <p:nvPr/>
        </p:nvSpPr>
        <p:spPr>
          <a:xfrm>
            <a:off x="5029278" y="5013176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구매자가 인계버튼을 눌렀을 때 </a:t>
            </a:r>
            <a:r>
              <a:rPr lang="en-US" altLang="ko-KR" sz="1600" dirty="0">
                <a:solidFill>
                  <a:schemeClr val="bg1"/>
                </a:solidFill>
              </a:rPr>
              <a:t>Controller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3426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79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412776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836712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인계 </a:t>
            </a:r>
            <a:r>
              <a:rPr lang="en-US" altLang="ko-KR" dirty="0">
                <a:solidFill>
                  <a:schemeClr val="bg1"/>
                </a:solidFill>
              </a:rPr>
              <a:t>Controller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BD97B7-ADE4-4F14-A6D1-69E736339A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2"/>
          <a:stretch/>
        </p:blipFill>
        <p:spPr>
          <a:xfrm>
            <a:off x="739627" y="1700808"/>
            <a:ext cx="3888432" cy="29923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2926E0-4818-4024-BC08-7DB7DF000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39" y="1700808"/>
            <a:ext cx="3472333" cy="3027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BD35A5-C142-4658-B2E5-45B9239D2326}"/>
              </a:ext>
            </a:extLst>
          </p:cNvPr>
          <p:cNvSpPr txBox="1"/>
          <p:nvPr/>
        </p:nvSpPr>
        <p:spPr>
          <a:xfrm>
            <a:off x="827584" y="4941168"/>
            <a:ext cx="4805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판매자가 인계를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구매자가 인수를 눌렀을 때</a:t>
            </a:r>
          </a:p>
        </p:txBody>
      </p:sp>
    </p:spTree>
    <p:extLst>
      <p:ext uri="{BB962C8B-B14F-4D97-AF65-F5344CB8AC3E}">
        <p14:creationId xmlns:p14="http://schemas.microsoft.com/office/powerpoint/2010/main" val="3287430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143504" y="2071678"/>
            <a:ext cx="3714776" cy="300039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인증 시간 유효 검사</a:t>
            </a: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300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초로 초기설정 후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1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초에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1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씩 감소하면서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View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화면에 인증 유효시간을 보여줌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 </a:t>
            </a:r>
            <a:r>
              <a:rPr kumimoji="0" lang="ko-KR" altLang="en-US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인증</a:t>
            </a:r>
            <a:r>
              <a:rPr kumimoji="0" lang="ko-KR" altLang="en-US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 유효시간 </a:t>
            </a:r>
            <a:r>
              <a:rPr kumimoji="0" lang="ko-KR" altLang="en-US" sz="1300" b="1" i="0" u="none" strike="noStrike" kern="1200" cap="none" spc="0" normalizeH="0" noProof="0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만료시</a:t>
            </a:r>
            <a:r>
              <a:rPr kumimoji="0" lang="ko-KR" altLang="en-US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ALERT</a:t>
            </a: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 가입 폼 전송 시 현재 시간과 세션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에 저장되어있는 시간 비교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8" name="그림 7" descr="인증시간스크립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500042"/>
            <a:ext cx="3786214" cy="1977505"/>
          </a:xfrm>
          <a:prstGeom prst="rect">
            <a:avLst/>
          </a:prstGeom>
        </p:spPr>
      </p:pic>
      <p:pic>
        <p:nvPicPr>
          <p:cNvPr id="9" name="그림 8" descr="인증시간검사코드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2643182"/>
            <a:ext cx="3791386" cy="3786214"/>
          </a:xfrm>
          <a:prstGeom prst="rect">
            <a:avLst/>
          </a:prstGeom>
        </p:spPr>
      </p:pic>
      <p:pic>
        <p:nvPicPr>
          <p:cNvPr id="10" name="그림 9" descr="문자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942" y="4786322"/>
            <a:ext cx="3460750" cy="8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5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80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412776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836712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구매 취소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173AB5-E456-40F7-8165-8A1365AAA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732350" y="1772816"/>
            <a:ext cx="5328585" cy="19211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871ECE-CF49-4144-A477-EC2881A77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0" y="3933056"/>
            <a:ext cx="5328585" cy="19442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8143C9-B5A6-4685-ABA2-6F6488C32882}"/>
              </a:ext>
            </a:extLst>
          </p:cNvPr>
          <p:cNvSpPr txBox="1"/>
          <p:nvPr/>
        </p:nvSpPr>
        <p:spPr>
          <a:xfrm>
            <a:off x="6280614" y="2132856"/>
            <a:ext cx="2683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구매자가 취소 요청을 했을 때 판매자 주문 정보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5974C-CFCB-4FB8-83D7-EEA90DC734A4}"/>
              </a:ext>
            </a:extLst>
          </p:cNvPr>
          <p:cNvSpPr txBox="1"/>
          <p:nvPr/>
        </p:nvSpPr>
        <p:spPr>
          <a:xfrm>
            <a:off x="6245138" y="4293096"/>
            <a:ext cx="2683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판매자가 취소 요청을 했을 때 판매자 주문 정보</a:t>
            </a:r>
          </a:p>
        </p:txBody>
      </p:sp>
    </p:spTree>
    <p:extLst>
      <p:ext uri="{BB962C8B-B14F-4D97-AF65-F5344CB8AC3E}">
        <p14:creationId xmlns:p14="http://schemas.microsoft.com/office/powerpoint/2010/main" val="2553649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81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340768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836712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구매 취소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1B1513-92FE-4094-92E9-906237680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73" y="1512169"/>
            <a:ext cx="2995610" cy="42210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D5666D-591C-427A-A6E8-A63669051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772816"/>
            <a:ext cx="3898672" cy="11966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43D9C3-D521-4DA6-8F7F-F57228E1BFF6}"/>
              </a:ext>
            </a:extLst>
          </p:cNvPr>
          <p:cNvSpPr/>
          <p:nvPr/>
        </p:nvSpPr>
        <p:spPr>
          <a:xfrm>
            <a:off x="1259632" y="4725144"/>
            <a:ext cx="2238722" cy="8302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E67DC9-8D09-4C87-946D-63F9EFD6F2E2}"/>
              </a:ext>
            </a:extLst>
          </p:cNvPr>
          <p:cNvSpPr/>
          <p:nvPr/>
        </p:nvSpPr>
        <p:spPr>
          <a:xfrm>
            <a:off x="4578412" y="2060848"/>
            <a:ext cx="2238722" cy="8302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FCE94-C40F-427C-8648-EAB40AAF9FD9}"/>
              </a:ext>
            </a:extLst>
          </p:cNvPr>
          <p:cNvSpPr txBox="1"/>
          <p:nvPr/>
        </p:nvSpPr>
        <p:spPr>
          <a:xfrm>
            <a:off x="4427984" y="3142709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구매자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판매자 둘 다 취소를 누르면 구매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판매 내역에서 삭제 가능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7FDD6A3F-C8F1-4295-9106-D784EDA0D186}"/>
              </a:ext>
            </a:extLst>
          </p:cNvPr>
          <p:cNvSpPr/>
          <p:nvPr/>
        </p:nvSpPr>
        <p:spPr>
          <a:xfrm rot="16200000">
            <a:off x="3943407" y="4630762"/>
            <a:ext cx="396606" cy="87340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BB3702-EFBF-412C-88CA-62E4F53F9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131" y="4797152"/>
            <a:ext cx="3886193" cy="5669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9944BF-7BED-452E-BDE3-92A55117569F}"/>
              </a:ext>
            </a:extLst>
          </p:cNvPr>
          <p:cNvSpPr txBox="1"/>
          <p:nvPr/>
        </p:nvSpPr>
        <p:spPr>
          <a:xfrm>
            <a:off x="4641050" y="5445224"/>
            <a:ext cx="3963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구매취소가 되면 구매자에게 상품 가격만큼 다시 포인트를 돌려줌</a:t>
            </a:r>
          </a:p>
        </p:txBody>
      </p:sp>
    </p:spTree>
    <p:extLst>
      <p:ext uri="{BB962C8B-B14F-4D97-AF65-F5344CB8AC3E}">
        <p14:creationId xmlns:p14="http://schemas.microsoft.com/office/powerpoint/2010/main" val="24399403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82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412776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908720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구매 취소 시 </a:t>
            </a:r>
            <a:r>
              <a:rPr lang="en-US" altLang="ko-KR" dirty="0">
                <a:solidFill>
                  <a:schemeClr val="bg1"/>
                </a:solidFill>
              </a:rPr>
              <a:t>Controller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AB8BF4-69F1-48FD-A912-F4B6DD7E4F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19" y="1484784"/>
            <a:ext cx="2747447" cy="17786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CCA903-4C32-453C-9CED-0AFA6514DD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90" y="1556792"/>
            <a:ext cx="2736224" cy="1784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8A8C3A-8756-4BCE-AA6C-053E12F00D18}"/>
              </a:ext>
            </a:extLst>
          </p:cNvPr>
          <p:cNvSpPr txBox="1"/>
          <p:nvPr/>
        </p:nvSpPr>
        <p:spPr>
          <a:xfrm>
            <a:off x="1162016" y="3409255"/>
            <a:ext cx="3120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구매자가 취소를 눌렀을 때 </a:t>
            </a:r>
            <a:r>
              <a:rPr lang="en-US" altLang="ko-KR" sz="1400" dirty="0">
                <a:solidFill>
                  <a:schemeClr val="bg1"/>
                </a:solidFill>
              </a:rPr>
              <a:t>Controller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D6AD9-93F1-4DEF-9298-16ED07A335BB}"/>
              </a:ext>
            </a:extLst>
          </p:cNvPr>
          <p:cNvSpPr txBox="1"/>
          <p:nvPr/>
        </p:nvSpPr>
        <p:spPr>
          <a:xfrm>
            <a:off x="4741869" y="3429000"/>
            <a:ext cx="3217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판매자가 취소를 눌렀을 때 </a:t>
            </a:r>
            <a:r>
              <a:rPr lang="en-US" altLang="ko-KR" sz="1400" dirty="0">
                <a:solidFill>
                  <a:schemeClr val="bg1"/>
                </a:solidFill>
              </a:rPr>
              <a:t>Controller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9B79FC-673A-4FC3-9E17-B1E2124A1F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19" y="3789040"/>
            <a:ext cx="2536230" cy="28188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280A9B-A65E-4202-A903-0229EA16DA15}"/>
              </a:ext>
            </a:extLst>
          </p:cNvPr>
          <p:cNvSpPr txBox="1"/>
          <p:nvPr/>
        </p:nvSpPr>
        <p:spPr>
          <a:xfrm>
            <a:off x="4043070" y="4797152"/>
            <a:ext cx="3217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구매자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판매자 둘 다 취소를 눌렀을 때 </a:t>
            </a:r>
            <a:r>
              <a:rPr lang="en-US" altLang="ko-KR" sz="1400" dirty="0">
                <a:solidFill>
                  <a:schemeClr val="bg1"/>
                </a:solidFill>
              </a:rPr>
              <a:t>Controller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206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83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764704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484784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908720"/>
            <a:ext cx="6910740" cy="358775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Payment Interceptor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9ACD6E-FD29-4B95-AB94-173E30C740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44901"/>
            <a:ext cx="3833517" cy="25929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5F0A4B-B41D-4657-BFDE-E3AF439C6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777655"/>
            <a:ext cx="4090767" cy="25712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DD41C3-A304-449E-8B4C-CB5C9E98EA16}"/>
              </a:ext>
            </a:extLst>
          </p:cNvPr>
          <p:cNvSpPr txBox="1"/>
          <p:nvPr/>
        </p:nvSpPr>
        <p:spPr>
          <a:xfrm>
            <a:off x="467544" y="4492063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상품 인수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구매내역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상품 취소를 누를 때 구매자가 맞는지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3BB4C6-E8FA-4224-B376-B8188C538112}"/>
              </a:ext>
            </a:extLst>
          </p:cNvPr>
          <p:cNvSpPr txBox="1"/>
          <p:nvPr/>
        </p:nvSpPr>
        <p:spPr>
          <a:xfrm>
            <a:off x="4716016" y="4495946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상품 인계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판매내역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상품 취소를 누를 때 판매자가 맞는지 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6DCD76A-7AE3-4B64-9929-D228CBB40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09376"/>
            <a:ext cx="3384376" cy="10175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665444-7477-4BDA-9C0D-2069469247A0}"/>
              </a:ext>
            </a:extLst>
          </p:cNvPr>
          <p:cNvSpPr txBox="1"/>
          <p:nvPr/>
        </p:nvSpPr>
        <p:spPr>
          <a:xfrm>
            <a:off x="4537307" y="5594972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조건이 맞지 않을 때 다시 인덱스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6757916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051720" y="2323064"/>
            <a:ext cx="5040560" cy="2211872"/>
          </a:xfrm>
        </p:spPr>
        <p:txBody>
          <a:bodyPr/>
          <a:lstStyle/>
          <a:p>
            <a:pPr algn="dist">
              <a:lnSpc>
                <a:spcPct val="100000"/>
              </a:lnSpc>
            </a:pPr>
            <a:r>
              <a:rPr lang="ko-KR" altLang="en-US" dirty="0"/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5867011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7ECBCA48-603E-40E7-B9D8-4CB39572B242}"/>
              </a:ext>
            </a:extLst>
          </p:cNvPr>
          <p:cNvGrpSpPr/>
          <p:nvPr/>
        </p:nvGrpSpPr>
        <p:grpSpPr>
          <a:xfrm>
            <a:off x="179512" y="458669"/>
            <a:ext cx="5544616" cy="5940660"/>
            <a:chOff x="1001752" y="620688"/>
            <a:chExt cx="7140496" cy="3888432"/>
          </a:xfrm>
        </p:grpSpPr>
        <p:pic>
          <p:nvPicPr>
            <p:cNvPr id="22" name="그림 21" descr="스크린샷, 컴퓨터, 노트북이(가) 표시된 사진&#10;&#10;자동 생성된 설명">
              <a:extLst>
                <a:ext uri="{FF2B5EF4-FFF2-40B4-BE49-F238E27FC236}">
                  <a16:creationId xmlns:a16="http://schemas.microsoft.com/office/drawing/2014/main" id="{51271B68-9CD9-4E71-A301-B9BB7338B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52" y="620688"/>
              <a:ext cx="7140496" cy="388843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2A8AC44-3B72-4A08-B3BE-73B1881B03BD}"/>
                </a:ext>
              </a:extLst>
            </p:cNvPr>
            <p:cNvSpPr/>
            <p:nvPr/>
          </p:nvSpPr>
          <p:spPr>
            <a:xfrm>
              <a:off x="2699792" y="1412801"/>
              <a:ext cx="3744416" cy="21599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81F0862-71EA-42B4-BE4A-7A2F3AF8F11A}"/>
                </a:ext>
              </a:extLst>
            </p:cNvPr>
            <p:cNvSpPr/>
            <p:nvPr/>
          </p:nvSpPr>
          <p:spPr>
            <a:xfrm>
              <a:off x="2699792" y="1700833"/>
              <a:ext cx="3744416" cy="1440135"/>
            </a:xfrm>
            <a:prstGeom prst="rect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0833CAD-0955-4A26-B1EE-BAA25B489403}"/>
                </a:ext>
              </a:extLst>
            </p:cNvPr>
            <p:cNvSpPr/>
            <p:nvPr/>
          </p:nvSpPr>
          <p:spPr>
            <a:xfrm>
              <a:off x="2263826" y="1377634"/>
              <a:ext cx="324464" cy="2863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0A0D5F5-AAA4-4F48-882E-8B40CE13AE0A}"/>
                </a:ext>
              </a:extLst>
            </p:cNvPr>
            <p:cNvSpPr/>
            <p:nvPr/>
          </p:nvSpPr>
          <p:spPr>
            <a:xfrm>
              <a:off x="2263826" y="2278572"/>
              <a:ext cx="324464" cy="28633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B75FB16-1E2C-464B-AD04-2A5813067C16}"/>
              </a:ext>
            </a:extLst>
          </p:cNvPr>
          <p:cNvSpPr txBox="1"/>
          <p:nvPr/>
        </p:nvSpPr>
        <p:spPr>
          <a:xfrm>
            <a:off x="5810710" y="2767279"/>
            <a:ext cx="31683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</a:rPr>
              <a:t>공지 페이지 네비게이션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공지사항 누를 시 아래로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     SLIDE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8733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AC93877-24EA-413F-BC88-9C6916DF3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8"/>
            <a:ext cx="9144000" cy="1627322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716772F-5178-487C-9E8D-CC46A6863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9040"/>
            <a:ext cx="9144000" cy="1450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28BD73-14FE-4C51-B078-0719B7E9CF6B}"/>
              </a:ext>
            </a:extLst>
          </p:cNvPr>
          <p:cNvSpPr txBox="1"/>
          <p:nvPr/>
        </p:nvSpPr>
        <p:spPr>
          <a:xfrm>
            <a:off x="1259632" y="2805490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1. </a:t>
            </a:r>
            <a:r>
              <a:rPr lang="ko-KR" altLang="en-US" b="1" dirty="0">
                <a:solidFill>
                  <a:schemeClr val="bg1"/>
                </a:solidFill>
              </a:rPr>
              <a:t>공지 페이지 네비게이션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8809E-8B24-45D0-AAAE-00B41A3AB98F}"/>
              </a:ext>
            </a:extLst>
          </p:cNvPr>
          <p:cNvSpPr txBox="1"/>
          <p:nvPr/>
        </p:nvSpPr>
        <p:spPr>
          <a:xfrm>
            <a:off x="1259632" y="5867980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공지 사항 버튼 </a:t>
            </a:r>
            <a:r>
              <a:rPr lang="en-US" altLang="ko-KR" b="1" dirty="0">
                <a:solidFill>
                  <a:schemeClr val="bg1"/>
                </a:solidFill>
              </a:rPr>
              <a:t>LIST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0397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910B477-21FF-498A-BDBE-8D55950FA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4" y="692696"/>
            <a:ext cx="6258953" cy="3672248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225E2C8-3274-473A-A899-13E56A050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5" y="4725144"/>
            <a:ext cx="6642180" cy="1339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27F442-7EE7-4EC1-AE53-201D19C522D2}"/>
              </a:ext>
            </a:extLst>
          </p:cNvPr>
          <p:cNvSpPr txBox="1"/>
          <p:nvPr/>
        </p:nvSpPr>
        <p:spPr>
          <a:xfrm>
            <a:off x="6744549" y="3140968"/>
            <a:ext cx="2399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공지사항 누를 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     </a:t>
            </a:r>
            <a:r>
              <a:rPr lang="ko-KR" altLang="en-US" sz="2000" b="1" dirty="0">
                <a:solidFill>
                  <a:schemeClr val="bg1"/>
                </a:solidFill>
              </a:rPr>
              <a:t>아래로 </a:t>
            </a:r>
            <a:r>
              <a:rPr lang="en-US" altLang="ko-KR" sz="2000" b="1" dirty="0">
                <a:solidFill>
                  <a:schemeClr val="bg1"/>
                </a:solidFill>
              </a:rPr>
              <a:t>SLIDE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797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F80CBC2-E889-4F24-81F1-B9F1447852B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" y="1340768"/>
            <a:ext cx="4356000" cy="54000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08D0968-EA36-477D-AB15-F26ACC27652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50" y="1325988"/>
            <a:ext cx="4356000" cy="5414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6C8A9E-0864-4FE6-9B9B-DCC792842720}"/>
              </a:ext>
            </a:extLst>
          </p:cNvPr>
          <p:cNvSpPr txBox="1"/>
          <p:nvPr/>
        </p:nvSpPr>
        <p:spPr>
          <a:xfrm>
            <a:off x="1259632" y="33265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운영정책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거래금지품목 안내</a:t>
            </a:r>
          </a:p>
        </p:txBody>
      </p:sp>
    </p:spTree>
    <p:extLst>
      <p:ext uri="{BB962C8B-B14F-4D97-AF65-F5344CB8AC3E}">
        <p14:creationId xmlns:p14="http://schemas.microsoft.com/office/powerpoint/2010/main" val="32110683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5901043-336F-4725-8335-664A010DA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40768"/>
            <a:ext cx="4356993" cy="54006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60A3C29-DBF8-48BF-9322-DB4D57A3E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03" y="1340768"/>
            <a:ext cx="4356993" cy="54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3A2791-6D28-482D-B2A1-2F22B4FB545D}"/>
              </a:ext>
            </a:extLst>
          </p:cNvPr>
          <p:cNvSpPr txBox="1"/>
          <p:nvPr/>
        </p:nvSpPr>
        <p:spPr>
          <a:xfrm>
            <a:off x="1331639" y="33265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이용약관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개인정보 처리방침 안내</a:t>
            </a:r>
          </a:p>
        </p:txBody>
      </p:sp>
    </p:spTree>
    <p:extLst>
      <p:ext uri="{BB962C8B-B14F-4D97-AF65-F5344CB8AC3E}">
        <p14:creationId xmlns:p14="http://schemas.microsoft.com/office/powerpoint/2010/main" val="3790065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857884" y="2214554"/>
            <a:ext cx="3071834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주소 찾기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en-US" altLang="ko-KR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Daum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map.api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사용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 </a:t>
            </a:r>
            <a:r>
              <a:rPr lang="ko-KR" altLang="en-US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도로명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주소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+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상세주소를 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 최종 주소로 저장</a:t>
            </a: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5" name="그림 4" descr="주소찾기스크립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3643314"/>
            <a:ext cx="5438062" cy="2624143"/>
          </a:xfrm>
          <a:prstGeom prst="rect">
            <a:avLst/>
          </a:prstGeom>
        </p:spPr>
      </p:pic>
      <p:pic>
        <p:nvPicPr>
          <p:cNvPr id="6" name="그림 5" descr="findAddres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642918"/>
            <a:ext cx="5286412" cy="27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044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051720" y="2323064"/>
            <a:ext cx="5040560" cy="2211872"/>
          </a:xfrm>
        </p:spPr>
        <p:txBody>
          <a:bodyPr/>
          <a:lstStyle/>
          <a:p>
            <a:pPr algn="dist">
              <a:lnSpc>
                <a:spcPct val="100000"/>
              </a:lnSpc>
            </a:pPr>
            <a:r>
              <a:rPr lang="en-US" altLang="ko-KR" dirty="0"/>
              <a:t>1:1 </a:t>
            </a:r>
            <a:r>
              <a:rPr lang="ko-KR" altLang="en-US" dirty="0"/>
              <a:t>문의하기</a:t>
            </a:r>
          </a:p>
        </p:txBody>
      </p:sp>
    </p:spTree>
    <p:extLst>
      <p:ext uri="{BB962C8B-B14F-4D97-AF65-F5344CB8AC3E}">
        <p14:creationId xmlns:p14="http://schemas.microsoft.com/office/powerpoint/2010/main" val="19376649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D23AE33-A65D-4EBA-AD7B-BBE8CA211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1" y="1340768"/>
            <a:ext cx="8682677" cy="5373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E19CE6-E574-47B6-A261-DD7408A4AF72}"/>
              </a:ext>
            </a:extLst>
          </p:cNvPr>
          <p:cNvSpPr txBox="1"/>
          <p:nvPr/>
        </p:nvSpPr>
        <p:spPr>
          <a:xfrm>
            <a:off x="1331639" y="476672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1:1</a:t>
            </a:r>
            <a:r>
              <a:rPr lang="ko-KR" altLang="en-US" sz="2000" b="1" dirty="0">
                <a:solidFill>
                  <a:schemeClr val="bg1"/>
                </a:solidFill>
              </a:rPr>
              <a:t> 문의하기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1185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901043-336F-4725-8335-664A010DA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05" y="1844824"/>
            <a:ext cx="4356993" cy="47975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0A3C29-DBF8-48BF-9322-DB4D57A3E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9504" y="1844824"/>
            <a:ext cx="4356993" cy="47975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3A2791-6D28-482D-B2A1-2F22B4FB545D}"/>
              </a:ext>
            </a:extLst>
          </p:cNvPr>
          <p:cNvSpPr txBox="1"/>
          <p:nvPr/>
        </p:nvSpPr>
        <p:spPr>
          <a:xfrm>
            <a:off x="1331640" y="548680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문의 카테고리 선택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- </a:t>
            </a:r>
            <a:r>
              <a:rPr lang="ko-KR" altLang="en-US" b="1" dirty="0">
                <a:solidFill>
                  <a:schemeClr val="bg1"/>
                </a:solidFill>
              </a:rPr>
              <a:t>템플릿 자동 추가</a:t>
            </a:r>
          </a:p>
        </p:txBody>
      </p:sp>
    </p:spTree>
    <p:extLst>
      <p:ext uri="{BB962C8B-B14F-4D97-AF65-F5344CB8AC3E}">
        <p14:creationId xmlns:p14="http://schemas.microsoft.com/office/powerpoint/2010/main" val="29863316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3F77F1C-B4F1-43C8-9B17-9CD97982E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196752"/>
            <a:ext cx="6120680" cy="5456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E39259-C448-417A-B2E2-F1C9AC881440}"/>
              </a:ext>
            </a:extLst>
          </p:cNvPr>
          <p:cNvSpPr txBox="1"/>
          <p:nvPr/>
        </p:nvSpPr>
        <p:spPr>
          <a:xfrm>
            <a:off x="6588224" y="3140968"/>
            <a:ext cx="2399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로그인 한 아이디의 전체 문의내역을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4F2AC-DBD8-429F-9E24-E152D50A0142}"/>
              </a:ext>
            </a:extLst>
          </p:cNvPr>
          <p:cNvSpPr txBox="1"/>
          <p:nvPr/>
        </p:nvSpPr>
        <p:spPr>
          <a:xfrm>
            <a:off x="3383867" y="404664"/>
            <a:ext cx="23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문의 내역</a:t>
            </a:r>
          </a:p>
        </p:txBody>
      </p:sp>
    </p:spTree>
    <p:extLst>
      <p:ext uri="{BB962C8B-B14F-4D97-AF65-F5344CB8AC3E}">
        <p14:creationId xmlns:p14="http://schemas.microsoft.com/office/powerpoint/2010/main" val="3715025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F77F1C-B4F1-43C8-9B17-9CD97982E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9" y="1196752"/>
            <a:ext cx="6120680" cy="5400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E39259-C448-417A-B2E2-F1C9AC881440}"/>
              </a:ext>
            </a:extLst>
          </p:cNvPr>
          <p:cNvSpPr txBox="1"/>
          <p:nvPr/>
        </p:nvSpPr>
        <p:spPr>
          <a:xfrm>
            <a:off x="6588224" y="3140968"/>
            <a:ext cx="2399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원하는 문의내역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클릭시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SLIDE</a:t>
            </a:r>
            <a:r>
              <a:rPr lang="ko-KR" altLang="en-US" sz="2000" b="1" dirty="0">
                <a:solidFill>
                  <a:schemeClr val="bg1"/>
                </a:solidFill>
              </a:rPr>
              <a:t>로 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4F2AC-DBD8-429F-9E24-E152D50A0142}"/>
              </a:ext>
            </a:extLst>
          </p:cNvPr>
          <p:cNvSpPr txBox="1"/>
          <p:nvPr/>
        </p:nvSpPr>
        <p:spPr>
          <a:xfrm>
            <a:off x="3383867" y="404664"/>
            <a:ext cx="23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문의 내역</a:t>
            </a:r>
          </a:p>
        </p:txBody>
      </p:sp>
    </p:spTree>
    <p:extLst>
      <p:ext uri="{BB962C8B-B14F-4D97-AF65-F5344CB8AC3E}">
        <p14:creationId xmlns:p14="http://schemas.microsoft.com/office/powerpoint/2010/main" val="22211101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23F9DB5-38D1-4446-94A9-5A6CB06566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/>
          <a:stretch/>
        </p:blipFill>
        <p:spPr>
          <a:xfrm>
            <a:off x="143257" y="1340768"/>
            <a:ext cx="6300951" cy="5347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094349-BA5C-4F24-A19C-FE5AD3112110}"/>
              </a:ext>
            </a:extLst>
          </p:cNvPr>
          <p:cNvSpPr/>
          <p:nvPr/>
        </p:nvSpPr>
        <p:spPr>
          <a:xfrm>
            <a:off x="143257" y="1916832"/>
            <a:ext cx="1188382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CF198D-8A51-4487-AFCD-AE49678B4C0E}"/>
              </a:ext>
            </a:extLst>
          </p:cNvPr>
          <p:cNvSpPr/>
          <p:nvPr/>
        </p:nvSpPr>
        <p:spPr>
          <a:xfrm>
            <a:off x="5364088" y="1916832"/>
            <a:ext cx="1080120" cy="288032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3750D6-ECAA-49AB-BD97-998F457CEFA0}"/>
              </a:ext>
            </a:extLst>
          </p:cNvPr>
          <p:cNvSpPr/>
          <p:nvPr/>
        </p:nvSpPr>
        <p:spPr>
          <a:xfrm>
            <a:off x="143257" y="2726922"/>
            <a:ext cx="684327" cy="252028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FD42EC-EC87-45CB-A5C8-D37810AA3814}"/>
              </a:ext>
            </a:extLst>
          </p:cNvPr>
          <p:cNvSpPr/>
          <p:nvPr/>
        </p:nvSpPr>
        <p:spPr>
          <a:xfrm>
            <a:off x="4067944" y="2276872"/>
            <a:ext cx="504056" cy="4104456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E73B67-651B-40E3-8BB6-1A36F1E6E3A1}"/>
              </a:ext>
            </a:extLst>
          </p:cNvPr>
          <p:cNvSpPr/>
          <p:nvPr/>
        </p:nvSpPr>
        <p:spPr>
          <a:xfrm>
            <a:off x="5894623" y="2289448"/>
            <a:ext cx="504056" cy="4104456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EC19584-0C06-4BB1-8008-E344CA6A975C}"/>
              </a:ext>
            </a:extLst>
          </p:cNvPr>
          <p:cNvSpPr/>
          <p:nvPr/>
        </p:nvSpPr>
        <p:spPr>
          <a:xfrm>
            <a:off x="160956" y="1605001"/>
            <a:ext cx="324464" cy="2863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6197D1F-627E-420D-85A6-66B790C97AC9}"/>
              </a:ext>
            </a:extLst>
          </p:cNvPr>
          <p:cNvSpPr/>
          <p:nvPr/>
        </p:nvSpPr>
        <p:spPr>
          <a:xfrm>
            <a:off x="867797" y="2692618"/>
            <a:ext cx="324464" cy="2863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7A4EE82-2713-4BB7-B9A4-CA846A537276}"/>
              </a:ext>
            </a:extLst>
          </p:cNvPr>
          <p:cNvSpPr/>
          <p:nvPr/>
        </p:nvSpPr>
        <p:spPr>
          <a:xfrm>
            <a:off x="5364088" y="1580618"/>
            <a:ext cx="324464" cy="2863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CC853A0-2818-4F7F-A279-3286B4C9D393}"/>
              </a:ext>
            </a:extLst>
          </p:cNvPr>
          <p:cNvSpPr/>
          <p:nvPr/>
        </p:nvSpPr>
        <p:spPr>
          <a:xfrm>
            <a:off x="3697951" y="2406286"/>
            <a:ext cx="324464" cy="2863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B9B0A23-8F1E-4544-9E92-705F49181E13}"/>
              </a:ext>
            </a:extLst>
          </p:cNvPr>
          <p:cNvSpPr/>
          <p:nvPr/>
        </p:nvSpPr>
        <p:spPr>
          <a:xfrm>
            <a:off x="5524630" y="2443014"/>
            <a:ext cx="324464" cy="2863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46CAFF-E68D-44FD-B90B-7CB92D3F40F8}"/>
              </a:ext>
            </a:extLst>
          </p:cNvPr>
          <p:cNvSpPr txBox="1"/>
          <p:nvPr/>
        </p:nvSpPr>
        <p:spPr>
          <a:xfrm>
            <a:off x="6543082" y="2029278"/>
            <a:ext cx="24584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전체 문의 </a:t>
            </a:r>
            <a:r>
              <a:rPr lang="en-US" altLang="ko-KR" b="1" dirty="0">
                <a:solidFill>
                  <a:schemeClr val="bg1"/>
                </a:solidFill>
              </a:rPr>
              <a:t>LIST,</a:t>
            </a:r>
            <a:r>
              <a:rPr lang="ko-KR" altLang="en-US" b="1" dirty="0">
                <a:solidFill>
                  <a:schemeClr val="bg1"/>
                </a:solidFill>
              </a:rPr>
              <a:t>   문의 카테고리 별 검색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문의자 </a:t>
            </a:r>
            <a:r>
              <a:rPr lang="en-US" altLang="ko-KR" b="1" dirty="0">
                <a:solidFill>
                  <a:schemeClr val="bg1"/>
                </a:solidFill>
              </a:rPr>
              <a:t>ID </a:t>
            </a:r>
            <a:r>
              <a:rPr lang="ko-KR" altLang="en-US" b="1" dirty="0">
                <a:solidFill>
                  <a:schemeClr val="bg1"/>
                </a:solidFill>
              </a:rPr>
              <a:t>별 검색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문의 내용 확인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문의내용 중        첨부파일 여부    확인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답변하지 않은    문의 답변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36C7A1-6762-4348-89DC-E7182EE09C1F}"/>
              </a:ext>
            </a:extLst>
          </p:cNvPr>
          <p:cNvSpPr txBox="1"/>
          <p:nvPr/>
        </p:nvSpPr>
        <p:spPr>
          <a:xfrm>
            <a:off x="1331640" y="548680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ADMIN </a:t>
            </a:r>
            <a:r>
              <a:rPr lang="ko-KR" altLang="en-US" sz="2000" b="1" dirty="0">
                <a:solidFill>
                  <a:schemeClr val="bg1"/>
                </a:solidFill>
              </a:rPr>
              <a:t>문의 관리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2081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0048EB2-B672-4197-962C-A92DFF06B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6" y="1772816"/>
            <a:ext cx="8259328" cy="47791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8B86BB6-6998-4BD7-ABFB-40BF57E419C9}"/>
              </a:ext>
            </a:extLst>
          </p:cNvPr>
          <p:cNvSpPr/>
          <p:nvPr/>
        </p:nvSpPr>
        <p:spPr>
          <a:xfrm>
            <a:off x="755576" y="2204864"/>
            <a:ext cx="7946088" cy="23042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6B6DA-0998-4C63-B0CA-176DA2D8F2B6}"/>
              </a:ext>
            </a:extLst>
          </p:cNvPr>
          <p:cNvSpPr txBox="1"/>
          <p:nvPr/>
        </p:nvSpPr>
        <p:spPr>
          <a:xfrm>
            <a:off x="5436096" y="3033826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전체 문의 </a:t>
            </a:r>
            <a:r>
              <a:rPr lang="en-US" altLang="ko-KR" dirty="0">
                <a:solidFill>
                  <a:srgbClr val="FF0000"/>
                </a:solidFill>
              </a:rPr>
              <a:t>LIST,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문의 카테고리 별 검색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D03614-7D09-44F5-A70D-5642627958CA}"/>
              </a:ext>
            </a:extLst>
          </p:cNvPr>
          <p:cNvSpPr/>
          <p:nvPr/>
        </p:nvSpPr>
        <p:spPr>
          <a:xfrm>
            <a:off x="755576" y="4581127"/>
            <a:ext cx="5832648" cy="1224137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4FB6E-9077-4586-BEC9-6B0E6FAE23CA}"/>
              </a:ext>
            </a:extLst>
          </p:cNvPr>
          <p:cNvSpPr txBox="1"/>
          <p:nvPr/>
        </p:nvSpPr>
        <p:spPr>
          <a:xfrm>
            <a:off x="4572000" y="5158933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문의자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ID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별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검색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3CB8F7-DB58-49AA-ADC8-A8D30F807122}"/>
              </a:ext>
            </a:extLst>
          </p:cNvPr>
          <p:cNvSpPr txBox="1"/>
          <p:nvPr/>
        </p:nvSpPr>
        <p:spPr>
          <a:xfrm>
            <a:off x="1331640" y="548680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ADMIN </a:t>
            </a:r>
            <a:r>
              <a:rPr lang="ko-KR" altLang="en-US" sz="2000" b="1" dirty="0">
                <a:solidFill>
                  <a:schemeClr val="bg1"/>
                </a:solidFill>
              </a:rPr>
              <a:t>문의 관리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2275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048EB2-B672-4197-962C-A92DFF06B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336" y="1772816"/>
            <a:ext cx="8259328" cy="4680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11964C-5AC6-40BB-9512-B90A2443CAFE}"/>
              </a:ext>
            </a:extLst>
          </p:cNvPr>
          <p:cNvSpPr txBox="1"/>
          <p:nvPr/>
        </p:nvSpPr>
        <p:spPr>
          <a:xfrm>
            <a:off x="1331640" y="548680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ADMIN </a:t>
            </a:r>
            <a:r>
              <a:rPr lang="ko-KR" altLang="en-US" sz="2000" b="1" dirty="0">
                <a:solidFill>
                  <a:schemeClr val="bg1"/>
                </a:solidFill>
              </a:rPr>
              <a:t>문의 관리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856491-C5BA-468A-8B14-29EDFB922C2E}"/>
              </a:ext>
            </a:extLst>
          </p:cNvPr>
          <p:cNvSpPr/>
          <p:nvPr/>
        </p:nvSpPr>
        <p:spPr>
          <a:xfrm>
            <a:off x="1187624" y="3140968"/>
            <a:ext cx="4032448" cy="1728192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E01D82-9F10-4196-A8B4-4C2282943FEC}"/>
              </a:ext>
            </a:extLst>
          </p:cNvPr>
          <p:cNvSpPr txBox="1"/>
          <p:nvPr/>
        </p:nvSpPr>
        <p:spPr>
          <a:xfrm>
            <a:off x="5220072" y="382039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문의 내용 확인</a:t>
            </a:r>
          </a:p>
        </p:txBody>
      </p:sp>
    </p:spTree>
    <p:extLst>
      <p:ext uri="{BB962C8B-B14F-4D97-AF65-F5344CB8AC3E}">
        <p14:creationId xmlns:p14="http://schemas.microsoft.com/office/powerpoint/2010/main" val="39517360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387FFB-159A-4833-85F1-6D4DA2CBE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916832"/>
            <a:ext cx="8820472" cy="89363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5344410-0EB6-4B15-97B1-92C95D4C4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855404"/>
            <a:ext cx="8820472" cy="18462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97F96B-7BC6-432C-893A-884E819B9AA9}"/>
              </a:ext>
            </a:extLst>
          </p:cNvPr>
          <p:cNvSpPr txBox="1"/>
          <p:nvPr/>
        </p:nvSpPr>
        <p:spPr>
          <a:xfrm>
            <a:off x="1331640" y="548680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ADMIN </a:t>
            </a:r>
            <a:r>
              <a:rPr lang="ko-KR" altLang="en-US" sz="2000" b="1" dirty="0">
                <a:solidFill>
                  <a:schemeClr val="bg1"/>
                </a:solidFill>
              </a:rPr>
              <a:t>문의 관리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01247-CBCD-4BB9-BD5A-2C41C58CD66D}"/>
              </a:ext>
            </a:extLst>
          </p:cNvPr>
          <p:cNvSpPr txBox="1"/>
          <p:nvPr/>
        </p:nvSpPr>
        <p:spPr>
          <a:xfrm>
            <a:off x="2771800" y="5301208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문의 내용 확인 버튼 클릭 시 </a:t>
            </a:r>
            <a:r>
              <a:rPr lang="en-US" altLang="ko-KR" b="1" dirty="0">
                <a:solidFill>
                  <a:schemeClr val="bg1"/>
                </a:solidFill>
              </a:rPr>
              <a:t/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>
                <a:solidFill>
                  <a:schemeClr val="bg1"/>
                </a:solidFill>
              </a:rPr>
              <a:t>문의 내용 아래로 </a:t>
            </a:r>
            <a:r>
              <a:rPr lang="en-US" altLang="ko-KR" b="1" dirty="0">
                <a:solidFill>
                  <a:schemeClr val="bg1"/>
                </a:solidFill>
              </a:rPr>
              <a:t>SLIDE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7331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901043-336F-4725-8335-664A010DA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05" y="1844824"/>
            <a:ext cx="4356993" cy="47975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0A3C29-DBF8-48BF-9322-DB4D57A3E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9504" y="1844824"/>
            <a:ext cx="4356993" cy="4797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B43CA9-F0DE-4748-B03E-578313E42B13}"/>
              </a:ext>
            </a:extLst>
          </p:cNvPr>
          <p:cNvSpPr txBox="1"/>
          <p:nvPr/>
        </p:nvSpPr>
        <p:spPr>
          <a:xfrm>
            <a:off x="1331640" y="548680"/>
            <a:ext cx="648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ADMIN </a:t>
            </a:r>
            <a:r>
              <a:rPr lang="ko-KR" altLang="en-US" sz="2000" b="1" dirty="0">
                <a:solidFill>
                  <a:schemeClr val="bg1"/>
                </a:solidFill>
              </a:rPr>
              <a:t>문의 관리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문의 답변 </a:t>
            </a:r>
            <a:r>
              <a:rPr lang="en-US" altLang="ko-KR" sz="2000" b="1" dirty="0">
                <a:solidFill>
                  <a:schemeClr val="bg1"/>
                </a:solidFill>
              </a:rPr>
              <a:t>/ </a:t>
            </a:r>
            <a:r>
              <a:rPr lang="ko-KR" altLang="en-US" sz="2000" b="1" dirty="0">
                <a:solidFill>
                  <a:schemeClr val="bg1"/>
                </a:solidFill>
              </a:rPr>
              <a:t>첨부파일 확인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62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Opificio"/>
        <a:ea typeface="KoPub돋움체 Bold"/>
        <a:cs typeface=""/>
      </a:majorFont>
      <a:minorFont>
        <a:latin typeface="Opificio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1097</TotalTime>
  <Words>2193</Words>
  <Application>Microsoft Office PowerPoint</Application>
  <PresentationFormat>화면 슬라이드 쇼(4:3)</PresentationFormat>
  <Paragraphs>903</Paragraphs>
  <Slides>123</Slides>
  <Notes>75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30" baseType="lpstr">
      <vt:lpstr>Abadi</vt:lpstr>
      <vt:lpstr>KoPub돋움체 Bold</vt:lpstr>
      <vt:lpstr>KoPub돋움체 Light</vt:lpstr>
      <vt:lpstr>Opificio</vt:lpstr>
      <vt:lpstr>맑은 고딕</vt:lpstr>
      <vt:lpstr>Arial</vt:lpstr>
      <vt:lpstr>Office 테마</vt:lpstr>
      <vt:lpstr>WOOZOO MARKET</vt:lpstr>
      <vt:lpstr>Woozoo market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상품 리스트 및 상품 등록(Product)  index page 상품리스트 및 검색기능</vt:lpstr>
      <vt:lpstr>INDEX 페이지</vt:lpstr>
      <vt:lpstr>INDEX 페이지</vt:lpstr>
      <vt:lpstr>상품 올리기 페이지</vt:lpstr>
      <vt:lpstr>상품 올리기 페이지</vt:lpstr>
      <vt:lpstr>상품 리스트 페이지</vt:lpstr>
      <vt:lpstr>상품 검색 시 리스트</vt:lpstr>
      <vt:lpstr>상품 리스트 및 검색 리스트 페이지</vt:lpstr>
      <vt:lpstr>상품 리스트 및 검색 리스트 페이지</vt:lpstr>
      <vt:lpstr>상품 페이지</vt:lpstr>
      <vt:lpstr>상품 문의</vt:lpstr>
      <vt:lpstr>상품 페이지</vt:lpstr>
      <vt:lpstr>상품 문의</vt:lpstr>
      <vt:lpstr>상품 찜 및 조회수</vt:lpstr>
      <vt:lpstr>나의 상품 리스트</vt:lpstr>
      <vt:lpstr>나의 상품 리스트</vt:lpstr>
      <vt:lpstr>나의 상품 삭제</vt:lpstr>
      <vt:lpstr>나의 상품 수정</vt:lpstr>
      <vt:lpstr>내상점</vt:lpstr>
      <vt:lpstr>FEEL  THE 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상품 구매 및 결제 (Payment)</vt:lpstr>
      <vt:lpstr>Payment</vt:lpstr>
      <vt:lpstr>Payment</vt:lpstr>
      <vt:lpstr>Payment</vt:lpstr>
      <vt:lpstr>Payment</vt:lpstr>
      <vt:lpstr>Payment</vt:lpstr>
      <vt:lpstr>Payment</vt:lpstr>
      <vt:lpstr>Payment</vt:lpstr>
      <vt:lpstr>Payment</vt:lpstr>
      <vt:lpstr>Payment</vt:lpstr>
      <vt:lpstr>Payment</vt:lpstr>
      <vt:lpstr>Payment</vt:lpstr>
      <vt:lpstr>Payment</vt:lpstr>
      <vt:lpstr>Payment</vt:lpstr>
      <vt:lpstr>Payment</vt:lpstr>
      <vt:lpstr>Payment</vt:lpstr>
      <vt:lpstr>Payment</vt:lpstr>
      <vt:lpstr>Payment</vt:lpstr>
      <vt:lpstr>공지사항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1:1 문의하기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FEELTHELIGHT</vt:lpstr>
      <vt:lpstr>Admin Page</vt:lpstr>
      <vt:lpstr>FEELTHELIGHT</vt:lpstr>
      <vt:lpstr>관리자페이지 ( Calendar )</vt:lpstr>
      <vt:lpstr>Admin Page</vt:lpstr>
      <vt:lpstr>관리자페이지 ( Dash Board )</vt:lpstr>
      <vt:lpstr>관리자페이지 ( Dash Board )</vt:lpstr>
      <vt:lpstr>관리자페이지 ( Visitor )</vt:lpstr>
      <vt:lpstr>관리자페이지 ( Member )</vt:lpstr>
      <vt:lpstr>관리자페이지 ( Member )</vt:lpstr>
      <vt:lpstr>관리자페이지 ( Member )</vt:lpstr>
      <vt:lpstr>관리자페이지 ( Product )</vt:lpstr>
      <vt:lpstr>관리자페이지 ( Product )</vt:lpstr>
      <vt:lpstr>관리자페이지 ( Product )</vt:lpstr>
      <vt:lpstr>관리자페이지 ( Product )</vt:lpstr>
      <vt:lpstr>관리자페이지 ( Product )</vt:lpstr>
      <vt:lpstr>관리자페이지 ( Notice )</vt:lpstr>
      <vt:lpstr>관리자페이지 ( Notice )</vt:lpstr>
      <vt:lpstr>최근 본 상품 ( Side Bar )</vt:lpstr>
      <vt:lpstr>최근 본 상품 ( Side Bar )</vt:lpstr>
      <vt:lpstr>프로젝트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SeokH</cp:lastModifiedBy>
  <cp:revision>147</cp:revision>
  <dcterms:created xsi:type="dcterms:W3CDTF">2015-05-21T00:18:11Z</dcterms:created>
  <dcterms:modified xsi:type="dcterms:W3CDTF">2021-11-30T01:21:33Z</dcterms:modified>
</cp:coreProperties>
</file>